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media/image51.jpg" ContentType="image/jpg"/>
  <Override PartName="/ppt/media/image52.jpg" ContentType="image/jpg"/>
  <Override PartName="/ppt/media/image53.jpg" ContentType="image/jpg"/>
  <Override PartName="/ppt/media/image54.jpg" ContentType="image/jpg"/>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81.jpg" ContentType="image/jpg"/>
  <Override PartName="/ppt/media/image82.jpg" ContentType="image/jpg"/>
  <Override PartName="/ppt/media/image83.jpg" ContentType="image/jpg"/>
  <Override PartName="/ppt/media/image8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1"/>
  </p:notesMasterIdLst>
  <p:sldIdLst>
    <p:sldId id="256" r:id="rId2"/>
    <p:sldId id="919" r:id="rId3"/>
    <p:sldId id="257" r:id="rId4"/>
    <p:sldId id="259" r:id="rId5"/>
    <p:sldId id="319" r:id="rId6"/>
    <p:sldId id="286" r:id="rId7"/>
    <p:sldId id="261" r:id="rId8"/>
    <p:sldId id="917" r:id="rId9"/>
    <p:sldId id="320" r:id="rId10"/>
    <p:sldId id="913" r:id="rId11"/>
    <p:sldId id="322" r:id="rId12"/>
    <p:sldId id="268" r:id="rId13"/>
    <p:sldId id="910" r:id="rId14"/>
    <p:sldId id="911" r:id="rId15"/>
    <p:sldId id="324" r:id="rId16"/>
    <p:sldId id="918" r:id="rId17"/>
    <p:sldId id="914" r:id="rId18"/>
    <p:sldId id="260" r:id="rId19"/>
    <p:sldId id="909" r:id="rId20"/>
    <p:sldId id="915" r:id="rId21"/>
    <p:sldId id="262" r:id="rId22"/>
    <p:sldId id="270" r:id="rId23"/>
    <p:sldId id="271" r:id="rId24"/>
    <p:sldId id="272" r:id="rId25"/>
    <p:sldId id="920" r:id="rId26"/>
    <p:sldId id="276" r:id="rId27"/>
    <p:sldId id="280" r:id="rId28"/>
    <p:sldId id="264" r:id="rId29"/>
    <p:sldId id="916" r:id="rId30"/>
  </p:sldIdLst>
  <p:sldSz cx="12192000" cy="6858000"/>
  <p:notesSz cx="6858000" cy="9144000"/>
  <p:embeddedFontLst>
    <p:embeddedFont>
      <p:font typeface="Corbel" panose="020B0503020204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37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6A9A6A-1997-4B41-91D1-F9206018FA69}">
  <a:tblStyle styleId="{D26A9A6A-1997-4B41-91D1-F9206018FA6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54"/>
  </p:normalViewPr>
  <p:slideViewPr>
    <p:cSldViewPr snapToGrid="0">
      <p:cViewPr varScale="1">
        <p:scale>
          <a:sx n="136" d="100"/>
          <a:sy n="136" d="100"/>
        </p:scale>
        <p:origin x="480" y="200"/>
      </p:cViewPr>
      <p:guideLst>
        <p:guide orient="horz" pos="2183"/>
        <p:guide pos="3795"/>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2E2A96-2C66-5248-BD9D-5FE924A32AC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BA2B5B18-B689-0847-A800-EB967D66EF16}">
      <dgm:prSet phldrT="[Text]"/>
      <dgm:spPr/>
      <dgm:t>
        <a:bodyPr/>
        <a:lstStyle/>
        <a:p>
          <a:r>
            <a:rPr lang="en-US" dirty="0"/>
            <a:t>Organizational</a:t>
          </a:r>
        </a:p>
      </dgm:t>
    </dgm:pt>
    <dgm:pt modelId="{DA6C02CF-7964-6E4C-B2C2-E4286C9A2936}" type="parTrans" cxnId="{69DAA2EA-9685-0947-AAE1-5D689F5DE080}">
      <dgm:prSet/>
      <dgm:spPr/>
      <dgm:t>
        <a:bodyPr/>
        <a:lstStyle/>
        <a:p>
          <a:endParaRPr lang="en-US"/>
        </a:p>
      </dgm:t>
    </dgm:pt>
    <dgm:pt modelId="{45641DDF-5CE9-CE45-92E3-CB743B0F377B}" type="sibTrans" cxnId="{69DAA2EA-9685-0947-AAE1-5D689F5DE080}">
      <dgm:prSet/>
      <dgm:spPr/>
      <dgm:t>
        <a:bodyPr/>
        <a:lstStyle/>
        <a:p>
          <a:endParaRPr lang="en-US"/>
        </a:p>
      </dgm:t>
    </dgm:pt>
    <dgm:pt modelId="{CB56896E-B8D2-714C-9564-C7BDADB39EEB}">
      <dgm:prSet phldrT="[Text]"/>
      <dgm:spPr/>
      <dgm:t>
        <a:bodyPr/>
        <a:lstStyle/>
        <a:p>
          <a:r>
            <a:rPr lang="en-US" dirty="0"/>
            <a:t>Financial</a:t>
          </a:r>
        </a:p>
      </dgm:t>
    </dgm:pt>
    <dgm:pt modelId="{3F156E87-8089-BA43-A9F4-7C420D0B6770}" type="parTrans" cxnId="{D7B04A7C-AAA3-894B-9CA6-4D49032F48FD}">
      <dgm:prSet/>
      <dgm:spPr/>
      <dgm:t>
        <a:bodyPr/>
        <a:lstStyle/>
        <a:p>
          <a:endParaRPr lang="en-US"/>
        </a:p>
      </dgm:t>
    </dgm:pt>
    <dgm:pt modelId="{CE09B7C1-B1FB-7841-B1ED-9A68FB1B6E49}" type="sibTrans" cxnId="{D7B04A7C-AAA3-894B-9CA6-4D49032F48FD}">
      <dgm:prSet/>
      <dgm:spPr/>
      <dgm:t>
        <a:bodyPr/>
        <a:lstStyle/>
        <a:p>
          <a:endParaRPr lang="en-US"/>
        </a:p>
      </dgm:t>
    </dgm:pt>
    <dgm:pt modelId="{DF376C57-4C05-EA43-915B-EF0736E0C2BB}">
      <dgm:prSet phldrT="[Text]"/>
      <dgm:spPr/>
      <dgm:t>
        <a:bodyPr/>
        <a:lstStyle/>
        <a:p>
          <a:r>
            <a:rPr lang="en-US" dirty="0"/>
            <a:t>Technical</a:t>
          </a:r>
        </a:p>
      </dgm:t>
    </dgm:pt>
    <dgm:pt modelId="{E1ACAA17-6AEE-D943-B746-2FE875E045CA}" type="parTrans" cxnId="{A8D62704-76E7-8341-B14B-6EEE5E9EEC59}">
      <dgm:prSet/>
      <dgm:spPr/>
      <dgm:t>
        <a:bodyPr/>
        <a:lstStyle/>
        <a:p>
          <a:endParaRPr lang="en-US"/>
        </a:p>
      </dgm:t>
    </dgm:pt>
    <dgm:pt modelId="{5BAFBBE0-52B7-0140-9F32-5DE6F9A74264}" type="sibTrans" cxnId="{A8D62704-76E7-8341-B14B-6EEE5E9EEC59}">
      <dgm:prSet/>
      <dgm:spPr/>
      <dgm:t>
        <a:bodyPr/>
        <a:lstStyle/>
        <a:p>
          <a:endParaRPr lang="en-US"/>
        </a:p>
      </dgm:t>
    </dgm:pt>
    <dgm:pt modelId="{ACE4FBD6-9E58-4F49-8AB2-F8C9E4671E67}" type="pres">
      <dgm:prSet presAssocID="{6E2E2A96-2C66-5248-BD9D-5FE924A32AC8}" presName="linear" presStyleCnt="0">
        <dgm:presLayoutVars>
          <dgm:dir/>
          <dgm:animLvl val="lvl"/>
          <dgm:resizeHandles val="exact"/>
        </dgm:presLayoutVars>
      </dgm:prSet>
      <dgm:spPr/>
    </dgm:pt>
    <dgm:pt modelId="{5BBD3C48-0AEC-E045-B8DE-88D80703F9EE}" type="pres">
      <dgm:prSet presAssocID="{BA2B5B18-B689-0847-A800-EB967D66EF16}" presName="parentLin" presStyleCnt="0"/>
      <dgm:spPr/>
    </dgm:pt>
    <dgm:pt modelId="{CE3A02EE-A9B6-A249-9E08-C7483C13457C}" type="pres">
      <dgm:prSet presAssocID="{BA2B5B18-B689-0847-A800-EB967D66EF16}" presName="parentLeftMargin" presStyleLbl="node1" presStyleIdx="0" presStyleCnt="3"/>
      <dgm:spPr/>
    </dgm:pt>
    <dgm:pt modelId="{57797A1A-EBF7-3142-9ED8-414740C031D8}" type="pres">
      <dgm:prSet presAssocID="{BA2B5B18-B689-0847-A800-EB967D66EF16}" presName="parentText" presStyleLbl="node1" presStyleIdx="0" presStyleCnt="3">
        <dgm:presLayoutVars>
          <dgm:chMax val="0"/>
          <dgm:bulletEnabled val="1"/>
        </dgm:presLayoutVars>
      </dgm:prSet>
      <dgm:spPr/>
    </dgm:pt>
    <dgm:pt modelId="{0B62C3BF-6145-ED4C-B74B-945942C29658}" type="pres">
      <dgm:prSet presAssocID="{BA2B5B18-B689-0847-A800-EB967D66EF16}" presName="negativeSpace" presStyleCnt="0"/>
      <dgm:spPr/>
    </dgm:pt>
    <dgm:pt modelId="{86031760-1CA7-FC49-95D9-E084F1E74F8B}" type="pres">
      <dgm:prSet presAssocID="{BA2B5B18-B689-0847-A800-EB967D66EF16}" presName="childText" presStyleLbl="conFgAcc1" presStyleIdx="0" presStyleCnt="3" custLinFactNeighborX="-5447" custLinFactNeighborY="66920">
        <dgm:presLayoutVars>
          <dgm:bulletEnabled val="1"/>
        </dgm:presLayoutVars>
      </dgm:prSet>
      <dgm:spPr/>
    </dgm:pt>
    <dgm:pt modelId="{F899DAB7-8B9F-B841-BEAF-D09DCAE02FB2}" type="pres">
      <dgm:prSet presAssocID="{45641DDF-5CE9-CE45-92E3-CB743B0F377B}" presName="spaceBetweenRectangles" presStyleCnt="0"/>
      <dgm:spPr/>
    </dgm:pt>
    <dgm:pt modelId="{C68DECC6-1D9F-EE44-A6CE-6AF3F338EAB5}" type="pres">
      <dgm:prSet presAssocID="{CB56896E-B8D2-714C-9564-C7BDADB39EEB}" presName="parentLin" presStyleCnt="0"/>
      <dgm:spPr/>
    </dgm:pt>
    <dgm:pt modelId="{083745EF-414F-FB4D-A4F7-86C9465943A6}" type="pres">
      <dgm:prSet presAssocID="{CB56896E-B8D2-714C-9564-C7BDADB39EEB}" presName="parentLeftMargin" presStyleLbl="node1" presStyleIdx="0" presStyleCnt="3"/>
      <dgm:spPr/>
    </dgm:pt>
    <dgm:pt modelId="{B377C6F6-3E9B-9F40-9106-E89F55965DD7}" type="pres">
      <dgm:prSet presAssocID="{CB56896E-B8D2-714C-9564-C7BDADB39EEB}" presName="parentText" presStyleLbl="node1" presStyleIdx="1" presStyleCnt="3">
        <dgm:presLayoutVars>
          <dgm:chMax val="0"/>
          <dgm:bulletEnabled val="1"/>
        </dgm:presLayoutVars>
      </dgm:prSet>
      <dgm:spPr/>
    </dgm:pt>
    <dgm:pt modelId="{1D17CC12-7D2C-4B4A-96AC-585E76609C4D}" type="pres">
      <dgm:prSet presAssocID="{CB56896E-B8D2-714C-9564-C7BDADB39EEB}" presName="negativeSpace" presStyleCnt="0"/>
      <dgm:spPr/>
    </dgm:pt>
    <dgm:pt modelId="{5ED7B50C-9DC6-AA4C-8D19-22C23440CC68}" type="pres">
      <dgm:prSet presAssocID="{CB56896E-B8D2-714C-9564-C7BDADB39EEB}" presName="childText" presStyleLbl="conFgAcc1" presStyleIdx="1" presStyleCnt="3">
        <dgm:presLayoutVars>
          <dgm:bulletEnabled val="1"/>
        </dgm:presLayoutVars>
      </dgm:prSet>
      <dgm:spPr/>
    </dgm:pt>
    <dgm:pt modelId="{F068AD13-F6A9-B54C-9ACD-F269145D47F4}" type="pres">
      <dgm:prSet presAssocID="{CE09B7C1-B1FB-7841-B1ED-9A68FB1B6E49}" presName="spaceBetweenRectangles" presStyleCnt="0"/>
      <dgm:spPr/>
    </dgm:pt>
    <dgm:pt modelId="{FA91A7A7-A55C-3040-AFFF-B2C58258301B}" type="pres">
      <dgm:prSet presAssocID="{DF376C57-4C05-EA43-915B-EF0736E0C2BB}" presName="parentLin" presStyleCnt="0"/>
      <dgm:spPr/>
    </dgm:pt>
    <dgm:pt modelId="{BFDE13E0-9429-A04B-86AE-4104760E4455}" type="pres">
      <dgm:prSet presAssocID="{DF376C57-4C05-EA43-915B-EF0736E0C2BB}" presName="parentLeftMargin" presStyleLbl="node1" presStyleIdx="1" presStyleCnt="3"/>
      <dgm:spPr/>
    </dgm:pt>
    <dgm:pt modelId="{090C81AA-9501-2F4A-A549-188F9AFB34D3}" type="pres">
      <dgm:prSet presAssocID="{DF376C57-4C05-EA43-915B-EF0736E0C2BB}" presName="parentText" presStyleLbl="node1" presStyleIdx="2" presStyleCnt="3">
        <dgm:presLayoutVars>
          <dgm:chMax val="0"/>
          <dgm:bulletEnabled val="1"/>
        </dgm:presLayoutVars>
      </dgm:prSet>
      <dgm:spPr/>
    </dgm:pt>
    <dgm:pt modelId="{8ABBC4D2-0F3F-CE4A-8584-A354D7EF998D}" type="pres">
      <dgm:prSet presAssocID="{DF376C57-4C05-EA43-915B-EF0736E0C2BB}" presName="negativeSpace" presStyleCnt="0"/>
      <dgm:spPr/>
    </dgm:pt>
    <dgm:pt modelId="{7DAEB561-2D4E-6445-A5C8-237073D3BB57}" type="pres">
      <dgm:prSet presAssocID="{DF376C57-4C05-EA43-915B-EF0736E0C2BB}" presName="childText" presStyleLbl="conFgAcc1" presStyleIdx="2" presStyleCnt="3">
        <dgm:presLayoutVars>
          <dgm:bulletEnabled val="1"/>
        </dgm:presLayoutVars>
      </dgm:prSet>
      <dgm:spPr/>
    </dgm:pt>
  </dgm:ptLst>
  <dgm:cxnLst>
    <dgm:cxn modelId="{A8D62704-76E7-8341-B14B-6EEE5E9EEC59}" srcId="{6E2E2A96-2C66-5248-BD9D-5FE924A32AC8}" destId="{DF376C57-4C05-EA43-915B-EF0736E0C2BB}" srcOrd="2" destOrd="0" parTransId="{E1ACAA17-6AEE-D943-B746-2FE875E045CA}" sibTransId="{5BAFBBE0-52B7-0140-9F32-5DE6F9A74264}"/>
    <dgm:cxn modelId="{D3EF4F13-079D-DC4C-B93F-7CD2761AFF17}" type="presOf" srcId="{CB56896E-B8D2-714C-9564-C7BDADB39EEB}" destId="{083745EF-414F-FB4D-A4F7-86C9465943A6}" srcOrd="0" destOrd="0" presId="urn:microsoft.com/office/officeart/2005/8/layout/list1"/>
    <dgm:cxn modelId="{9FB10F43-A0B5-FB48-B5FD-3FA9B863929E}" type="presOf" srcId="{DF376C57-4C05-EA43-915B-EF0736E0C2BB}" destId="{090C81AA-9501-2F4A-A549-188F9AFB34D3}" srcOrd="1" destOrd="0" presId="urn:microsoft.com/office/officeart/2005/8/layout/list1"/>
    <dgm:cxn modelId="{D7B04A7C-AAA3-894B-9CA6-4D49032F48FD}" srcId="{6E2E2A96-2C66-5248-BD9D-5FE924A32AC8}" destId="{CB56896E-B8D2-714C-9564-C7BDADB39EEB}" srcOrd="1" destOrd="0" parTransId="{3F156E87-8089-BA43-A9F4-7C420D0B6770}" sibTransId="{CE09B7C1-B1FB-7841-B1ED-9A68FB1B6E49}"/>
    <dgm:cxn modelId="{169E9A81-9892-A048-9950-92DA4A738B5A}" type="presOf" srcId="{BA2B5B18-B689-0847-A800-EB967D66EF16}" destId="{CE3A02EE-A9B6-A249-9E08-C7483C13457C}" srcOrd="0" destOrd="0" presId="urn:microsoft.com/office/officeart/2005/8/layout/list1"/>
    <dgm:cxn modelId="{14FB6884-C685-D843-BD78-BC6C0818D68E}" type="presOf" srcId="{DF376C57-4C05-EA43-915B-EF0736E0C2BB}" destId="{BFDE13E0-9429-A04B-86AE-4104760E4455}" srcOrd="0" destOrd="0" presId="urn:microsoft.com/office/officeart/2005/8/layout/list1"/>
    <dgm:cxn modelId="{C96C01B3-C2B4-444C-92FB-AC357CE58BBC}" type="presOf" srcId="{BA2B5B18-B689-0847-A800-EB967D66EF16}" destId="{57797A1A-EBF7-3142-9ED8-414740C031D8}" srcOrd="1" destOrd="0" presId="urn:microsoft.com/office/officeart/2005/8/layout/list1"/>
    <dgm:cxn modelId="{624696C9-BB16-0849-B4F0-A68611BEDA3A}" type="presOf" srcId="{CB56896E-B8D2-714C-9564-C7BDADB39EEB}" destId="{B377C6F6-3E9B-9F40-9106-E89F55965DD7}" srcOrd="1" destOrd="0" presId="urn:microsoft.com/office/officeart/2005/8/layout/list1"/>
    <dgm:cxn modelId="{69DAA2EA-9685-0947-AAE1-5D689F5DE080}" srcId="{6E2E2A96-2C66-5248-BD9D-5FE924A32AC8}" destId="{BA2B5B18-B689-0847-A800-EB967D66EF16}" srcOrd="0" destOrd="0" parTransId="{DA6C02CF-7964-6E4C-B2C2-E4286C9A2936}" sibTransId="{45641DDF-5CE9-CE45-92E3-CB743B0F377B}"/>
    <dgm:cxn modelId="{DAD14FF1-75E9-6E41-8FF9-80220069D8EC}" type="presOf" srcId="{6E2E2A96-2C66-5248-BD9D-5FE924A32AC8}" destId="{ACE4FBD6-9E58-4F49-8AB2-F8C9E4671E67}" srcOrd="0" destOrd="0" presId="urn:microsoft.com/office/officeart/2005/8/layout/list1"/>
    <dgm:cxn modelId="{692F279F-6C61-114F-9C50-8DB946FE93DC}" type="presParOf" srcId="{ACE4FBD6-9E58-4F49-8AB2-F8C9E4671E67}" destId="{5BBD3C48-0AEC-E045-B8DE-88D80703F9EE}" srcOrd="0" destOrd="0" presId="urn:microsoft.com/office/officeart/2005/8/layout/list1"/>
    <dgm:cxn modelId="{0B61B226-E07E-6E4C-A734-68615DFAE454}" type="presParOf" srcId="{5BBD3C48-0AEC-E045-B8DE-88D80703F9EE}" destId="{CE3A02EE-A9B6-A249-9E08-C7483C13457C}" srcOrd="0" destOrd="0" presId="urn:microsoft.com/office/officeart/2005/8/layout/list1"/>
    <dgm:cxn modelId="{53F3AE08-7006-7C43-B3E2-4839FF720E96}" type="presParOf" srcId="{5BBD3C48-0AEC-E045-B8DE-88D80703F9EE}" destId="{57797A1A-EBF7-3142-9ED8-414740C031D8}" srcOrd="1" destOrd="0" presId="urn:microsoft.com/office/officeart/2005/8/layout/list1"/>
    <dgm:cxn modelId="{C721D635-FCE9-EA4A-B612-9E90C15F21DD}" type="presParOf" srcId="{ACE4FBD6-9E58-4F49-8AB2-F8C9E4671E67}" destId="{0B62C3BF-6145-ED4C-B74B-945942C29658}" srcOrd="1" destOrd="0" presId="urn:microsoft.com/office/officeart/2005/8/layout/list1"/>
    <dgm:cxn modelId="{435D4535-EFCE-DB48-A8E1-47BC68B991BB}" type="presParOf" srcId="{ACE4FBD6-9E58-4F49-8AB2-F8C9E4671E67}" destId="{86031760-1CA7-FC49-95D9-E084F1E74F8B}" srcOrd="2" destOrd="0" presId="urn:microsoft.com/office/officeart/2005/8/layout/list1"/>
    <dgm:cxn modelId="{5C6EBFA2-F1BB-5740-AE2C-D8419F6CFC8B}" type="presParOf" srcId="{ACE4FBD6-9E58-4F49-8AB2-F8C9E4671E67}" destId="{F899DAB7-8B9F-B841-BEAF-D09DCAE02FB2}" srcOrd="3" destOrd="0" presId="urn:microsoft.com/office/officeart/2005/8/layout/list1"/>
    <dgm:cxn modelId="{DD164001-1D5C-A946-AFE4-B933E29882CD}" type="presParOf" srcId="{ACE4FBD6-9E58-4F49-8AB2-F8C9E4671E67}" destId="{C68DECC6-1D9F-EE44-A6CE-6AF3F338EAB5}" srcOrd="4" destOrd="0" presId="urn:microsoft.com/office/officeart/2005/8/layout/list1"/>
    <dgm:cxn modelId="{77F0DAC1-3510-9549-AD20-60E5F9C60B9C}" type="presParOf" srcId="{C68DECC6-1D9F-EE44-A6CE-6AF3F338EAB5}" destId="{083745EF-414F-FB4D-A4F7-86C9465943A6}" srcOrd="0" destOrd="0" presId="urn:microsoft.com/office/officeart/2005/8/layout/list1"/>
    <dgm:cxn modelId="{F86EF798-FA11-9F4F-A5B7-7C198A8D0CD2}" type="presParOf" srcId="{C68DECC6-1D9F-EE44-A6CE-6AF3F338EAB5}" destId="{B377C6F6-3E9B-9F40-9106-E89F55965DD7}" srcOrd="1" destOrd="0" presId="urn:microsoft.com/office/officeart/2005/8/layout/list1"/>
    <dgm:cxn modelId="{476DA07E-8D47-4041-84FF-7A52E96CA4D9}" type="presParOf" srcId="{ACE4FBD6-9E58-4F49-8AB2-F8C9E4671E67}" destId="{1D17CC12-7D2C-4B4A-96AC-585E76609C4D}" srcOrd="5" destOrd="0" presId="urn:microsoft.com/office/officeart/2005/8/layout/list1"/>
    <dgm:cxn modelId="{351AAED7-2C63-DD4C-875A-2046274EF36D}" type="presParOf" srcId="{ACE4FBD6-9E58-4F49-8AB2-F8C9E4671E67}" destId="{5ED7B50C-9DC6-AA4C-8D19-22C23440CC68}" srcOrd="6" destOrd="0" presId="urn:microsoft.com/office/officeart/2005/8/layout/list1"/>
    <dgm:cxn modelId="{AB43AFAB-ECFD-6C45-BD5D-7D6BDF23682D}" type="presParOf" srcId="{ACE4FBD6-9E58-4F49-8AB2-F8C9E4671E67}" destId="{F068AD13-F6A9-B54C-9ACD-F269145D47F4}" srcOrd="7" destOrd="0" presId="urn:microsoft.com/office/officeart/2005/8/layout/list1"/>
    <dgm:cxn modelId="{03828E0C-C071-9945-A83A-9021F94A3F2F}" type="presParOf" srcId="{ACE4FBD6-9E58-4F49-8AB2-F8C9E4671E67}" destId="{FA91A7A7-A55C-3040-AFFF-B2C58258301B}" srcOrd="8" destOrd="0" presId="urn:microsoft.com/office/officeart/2005/8/layout/list1"/>
    <dgm:cxn modelId="{A9CC8D9E-FB92-4B49-9D68-9577D23D564F}" type="presParOf" srcId="{FA91A7A7-A55C-3040-AFFF-B2C58258301B}" destId="{BFDE13E0-9429-A04B-86AE-4104760E4455}" srcOrd="0" destOrd="0" presId="urn:microsoft.com/office/officeart/2005/8/layout/list1"/>
    <dgm:cxn modelId="{DF3C5E96-5406-444B-8D08-884579A77F2A}" type="presParOf" srcId="{FA91A7A7-A55C-3040-AFFF-B2C58258301B}" destId="{090C81AA-9501-2F4A-A549-188F9AFB34D3}" srcOrd="1" destOrd="0" presId="urn:microsoft.com/office/officeart/2005/8/layout/list1"/>
    <dgm:cxn modelId="{A696FAE4-F659-AB45-87EB-21CAD8FEDC54}" type="presParOf" srcId="{ACE4FBD6-9E58-4F49-8AB2-F8C9E4671E67}" destId="{8ABBC4D2-0F3F-CE4A-8584-A354D7EF998D}" srcOrd="9" destOrd="0" presId="urn:microsoft.com/office/officeart/2005/8/layout/list1"/>
    <dgm:cxn modelId="{C8EE4073-18C4-2F4E-B67F-4FE608251E4E}" type="presParOf" srcId="{ACE4FBD6-9E58-4F49-8AB2-F8C9E4671E67}" destId="{7DAEB561-2D4E-6445-A5C8-237073D3BB5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2E2A96-2C66-5248-BD9D-5FE924A32AC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BA2B5B18-B689-0847-A800-EB967D66EF16}">
      <dgm:prSet phldrT="[Text]"/>
      <dgm:spPr/>
      <dgm:t>
        <a:bodyPr/>
        <a:lstStyle/>
        <a:p>
          <a:r>
            <a:rPr lang="en-US" dirty="0"/>
            <a:t>Organizational</a:t>
          </a:r>
        </a:p>
      </dgm:t>
    </dgm:pt>
    <dgm:pt modelId="{DA6C02CF-7964-6E4C-B2C2-E4286C9A2936}" type="parTrans" cxnId="{69DAA2EA-9685-0947-AAE1-5D689F5DE080}">
      <dgm:prSet/>
      <dgm:spPr/>
      <dgm:t>
        <a:bodyPr/>
        <a:lstStyle/>
        <a:p>
          <a:endParaRPr lang="en-US"/>
        </a:p>
      </dgm:t>
    </dgm:pt>
    <dgm:pt modelId="{45641DDF-5CE9-CE45-92E3-CB743B0F377B}" type="sibTrans" cxnId="{69DAA2EA-9685-0947-AAE1-5D689F5DE080}">
      <dgm:prSet/>
      <dgm:spPr/>
      <dgm:t>
        <a:bodyPr/>
        <a:lstStyle/>
        <a:p>
          <a:endParaRPr lang="en-US"/>
        </a:p>
      </dgm:t>
    </dgm:pt>
    <dgm:pt modelId="{CB56896E-B8D2-714C-9564-C7BDADB39EEB}">
      <dgm:prSet phldrT="[Text]"/>
      <dgm:spPr>
        <a:solidFill>
          <a:schemeClr val="accent1">
            <a:hueOff val="0"/>
            <a:satOff val="0"/>
            <a:lumOff val="0"/>
            <a:alpha val="18000"/>
          </a:schemeClr>
        </a:solidFill>
      </dgm:spPr>
      <dgm:t>
        <a:bodyPr/>
        <a:lstStyle/>
        <a:p>
          <a:r>
            <a:rPr lang="en-US" dirty="0"/>
            <a:t>Financial</a:t>
          </a:r>
        </a:p>
      </dgm:t>
    </dgm:pt>
    <dgm:pt modelId="{3F156E87-8089-BA43-A9F4-7C420D0B6770}" type="parTrans" cxnId="{D7B04A7C-AAA3-894B-9CA6-4D49032F48FD}">
      <dgm:prSet/>
      <dgm:spPr/>
      <dgm:t>
        <a:bodyPr/>
        <a:lstStyle/>
        <a:p>
          <a:endParaRPr lang="en-US"/>
        </a:p>
      </dgm:t>
    </dgm:pt>
    <dgm:pt modelId="{CE09B7C1-B1FB-7841-B1ED-9A68FB1B6E49}" type="sibTrans" cxnId="{D7B04A7C-AAA3-894B-9CA6-4D49032F48FD}">
      <dgm:prSet/>
      <dgm:spPr/>
      <dgm:t>
        <a:bodyPr/>
        <a:lstStyle/>
        <a:p>
          <a:endParaRPr lang="en-US"/>
        </a:p>
      </dgm:t>
    </dgm:pt>
    <dgm:pt modelId="{DF376C57-4C05-EA43-915B-EF0736E0C2BB}">
      <dgm:prSet phldrT="[Text]"/>
      <dgm:spPr>
        <a:solidFill>
          <a:schemeClr val="accent1">
            <a:hueOff val="0"/>
            <a:satOff val="0"/>
            <a:lumOff val="0"/>
            <a:alpha val="18000"/>
          </a:schemeClr>
        </a:solidFill>
      </dgm:spPr>
      <dgm:t>
        <a:bodyPr/>
        <a:lstStyle/>
        <a:p>
          <a:r>
            <a:rPr lang="en-US" dirty="0"/>
            <a:t>Technical</a:t>
          </a:r>
        </a:p>
      </dgm:t>
    </dgm:pt>
    <dgm:pt modelId="{E1ACAA17-6AEE-D943-B746-2FE875E045CA}" type="parTrans" cxnId="{A8D62704-76E7-8341-B14B-6EEE5E9EEC59}">
      <dgm:prSet/>
      <dgm:spPr/>
      <dgm:t>
        <a:bodyPr/>
        <a:lstStyle/>
        <a:p>
          <a:endParaRPr lang="en-US"/>
        </a:p>
      </dgm:t>
    </dgm:pt>
    <dgm:pt modelId="{5BAFBBE0-52B7-0140-9F32-5DE6F9A74264}" type="sibTrans" cxnId="{A8D62704-76E7-8341-B14B-6EEE5E9EEC59}">
      <dgm:prSet/>
      <dgm:spPr/>
      <dgm:t>
        <a:bodyPr/>
        <a:lstStyle/>
        <a:p>
          <a:endParaRPr lang="en-US"/>
        </a:p>
      </dgm:t>
    </dgm:pt>
    <dgm:pt modelId="{ACE4FBD6-9E58-4F49-8AB2-F8C9E4671E67}" type="pres">
      <dgm:prSet presAssocID="{6E2E2A96-2C66-5248-BD9D-5FE924A32AC8}" presName="linear" presStyleCnt="0">
        <dgm:presLayoutVars>
          <dgm:dir/>
          <dgm:animLvl val="lvl"/>
          <dgm:resizeHandles val="exact"/>
        </dgm:presLayoutVars>
      </dgm:prSet>
      <dgm:spPr/>
    </dgm:pt>
    <dgm:pt modelId="{5BBD3C48-0AEC-E045-B8DE-88D80703F9EE}" type="pres">
      <dgm:prSet presAssocID="{BA2B5B18-B689-0847-A800-EB967D66EF16}" presName="parentLin" presStyleCnt="0"/>
      <dgm:spPr/>
    </dgm:pt>
    <dgm:pt modelId="{CE3A02EE-A9B6-A249-9E08-C7483C13457C}" type="pres">
      <dgm:prSet presAssocID="{BA2B5B18-B689-0847-A800-EB967D66EF16}" presName="parentLeftMargin" presStyleLbl="node1" presStyleIdx="0" presStyleCnt="3"/>
      <dgm:spPr/>
    </dgm:pt>
    <dgm:pt modelId="{57797A1A-EBF7-3142-9ED8-414740C031D8}" type="pres">
      <dgm:prSet presAssocID="{BA2B5B18-B689-0847-A800-EB967D66EF16}" presName="parentText" presStyleLbl="node1" presStyleIdx="0" presStyleCnt="3">
        <dgm:presLayoutVars>
          <dgm:chMax val="0"/>
          <dgm:bulletEnabled val="1"/>
        </dgm:presLayoutVars>
      </dgm:prSet>
      <dgm:spPr/>
    </dgm:pt>
    <dgm:pt modelId="{0B62C3BF-6145-ED4C-B74B-945942C29658}" type="pres">
      <dgm:prSet presAssocID="{BA2B5B18-B689-0847-A800-EB967D66EF16}" presName="negativeSpace" presStyleCnt="0"/>
      <dgm:spPr/>
    </dgm:pt>
    <dgm:pt modelId="{86031760-1CA7-FC49-95D9-E084F1E74F8B}" type="pres">
      <dgm:prSet presAssocID="{BA2B5B18-B689-0847-A800-EB967D66EF16}" presName="childText" presStyleLbl="conFgAcc1" presStyleIdx="0" presStyleCnt="3" custLinFactNeighborX="-5447" custLinFactNeighborY="66920">
        <dgm:presLayoutVars>
          <dgm:bulletEnabled val="1"/>
        </dgm:presLayoutVars>
      </dgm:prSet>
      <dgm:spPr/>
    </dgm:pt>
    <dgm:pt modelId="{F899DAB7-8B9F-B841-BEAF-D09DCAE02FB2}" type="pres">
      <dgm:prSet presAssocID="{45641DDF-5CE9-CE45-92E3-CB743B0F377B}" presName="spaceBetweenRectangles" presStyleCnt="0"/>
      <dgm:spPr/>
    </dgm:pt>
    <dgm:pt modelId="{C68DECC6-1D9F-EE44-A6CE-6AF3F338EAB5}" type="pres">
      <dgm:prSet presAssocID="{CB56896E-B8D2-714C-9564-C7BDADB39EEB}" presName="parentLin" presStyleCnt="0"/>
      <dgm:spPr/>
    </dgm:pt>
    <dgm:pt modelId="{083745EF-414F-FB4D-A4F7-86C9465943A6}" type="pres">
      <dgm:prSet presAssocID="{CB56896E-B8D2-714C-9564-C7BDADB39EEB}" presName="parentLeftMargin" presStyleLbl="node1" presStyleIdx="0" presStyleCnt="3"/>
      <dgm:spPr/>
    </dgm:pt>
    <dgm:pt modelId="{B377C6F6-3E9B-9F40-9106-E89F55965DD7}" type="pres">
      <dgm:prSet presAssocID="{CB56896E-B8D2-714C-9564-C7BDADB39EEB}" presName="parentText" presStyleLbl="node1" presStyleIdx="1" presStyleCnt="3">
        <dgm:presLayoutVars>
          <dgm:chMax val="0"/>
          <dgm:bulletEnabled val="1"/>
        </dgm:presLayoutVars>
      </dgm:prSet>
      <dgm:spPr/>
    </dgm:pt>
    <dgm:pt modelId="{1D17CC12-7D2C-4B4A-96AC-585E76609C4D}" type="pres">
      <dgm:prSet presAssocID="{CB56896E-B8D2-714C-9564-C7BDADB39EEB}" presName="negativeSpace" presStyleCnt="0"/>
      <dgm:spPr/>
    </dgm:pt>
    <dgm:pt modelId="{5ED7B50C-9DC6-AA4C-8D19-22C23440CC68}" type="pres">
      <dgm:prSet presAssocID="{CB56896E-B8D2-714C-9564-C7BDADB39EEB}" presName="childText" presStyleLbl="conFgAcc1" presStyleIdx="1" presStyleCnt="3">
        <dgm:presLayoutVars>
          <dgm:bulletEnabled val="1"/>
        </dgm:presLayoutVars>
      </dgm:prSet>
      <dgm:spPr/>
    </dgm:pt>
    <dgm:pt modelId="{F068AD13-F6A9-B54C-9ACD-F269145D47F4}" type="pres">
      <dgm:prSet presAssocID="{CE09B7C1-B1FB-7841-B1ED-9A68FB1B6E49}" presName="spaceBetweenRectangles" presStyleCnt="0"/>
      <dgm:spPr/>
    </dgm:pt>
    <dgm:pt modelId="{FA91A7A7-A55C-3040-AFFF-B2C58258301B}" type="pres">
      <dgm:prSet presAssocID="{DF376C57-4C05-EA43-915B-EF0736E0C2BB}" presName="parentLin" presStyleCnt="0"/>
      <dgm:spPr/>
    </dgm:pt>
    <dgm:pt modelId="{BFDE13E0-9429-A04B-86AE-4104760E4455}" type="pres">
      <dgm:prSet presAssocID="{DF376C57-4C05-EA43-915B-EF0736E0C2BB}" presName="parentLeftMargin" presStyleLbl="node1" presStyleIdx="1" presStyleCnt="3"/>
      <dgm:spPr/>
    </dgm:pt>
    <dgm:pt modelId="{090C81AA-9501-2F4A-A549-188F9AFB34D3}" type="pres">
      <dgm:prSet presAssocID="{DF376C57-4C05-EA43-915B-EF0736E0C2BB}" presName="parentText" presStyleLbl="node1" presStyleIdx="2" presStyleCnt="3">
        <dgm:presLayoutVars>
          <dgm:chMax val="0"/>
          <dgm:bulletEnabled val="1"/>
        </dgm:presLayoutVars>
      </dgm:prSet>
      <dgm:spPr/>
    </dgm:pt>
    <dgm:pt modelId="{8ABBC4D2-0F3F-CE4A-8584-A354D7EF998D}" type="pres">
      <dgm:prSet presAssocID="{DF376C57-4C05-EA43-915B-EF0736E0C2BB}" presName="negativeSpace" presStyleCnt="0"/>
      <dgm:spPr/>
    </dgm:pt>
    <dgm:pt modelId="{7DAEB561-2D4E-6445-A5C8-237073D3BB57}" type="pres">
      <dgm:prSet presAssocID="{DF376C57-4C05-EA43-915B-EF0736E0C2BB}" presName="childText" presStyleLbl="conFgAcc1" presStyleIdx="2" presStyleCnt="3">
        <dgm:presLayoutVars>
          <dgm:bulletEnabled val="1"/>
        </dgm:presLayoutVars>
      </dgm:prSet>
      <dgm:spPr/>
    </dgm:pt>
  </dgm:ptLst>
  <dgm:cxnLst>
    <dgm:cxn modelId="{A8D62704-76E7-8341-B14B-6EEE5E9EEC59}" srcId="{6E2E2A96-2C66-5248-BD9D-5FE924A32AC8}" destId="{DF376C57-4C05-EA43-915B-EF0736E0C2BB}" srcOrd="2" destOrd="0" parTransId="{E1ACAA17-6AEE-D943-B746-2FE875E045CA}" sibTransId="{5BAFBBE0-52B7-0140-9F32-5DE6F9A74264}"/>
    <dgm:cxn modelId="{D3EF4F13-079D-DC4C-B93F-7CD2761AFF17}" type="presOf" srcId="{CB56896E-B8D2-714C-9564-C7BDADB39EEB}" destId="{083745EF-414F-FB4D-A4F7-86C9465943A6}" srcOrd="0" destOrd="0" presId="urn:microsoft.com/office/officeart/2005/8/layout/list1"/>
    <dgm:cxn modelId="{9FB10F43-A0B5-FB48-B5FD-3FA9B863929E}" type="presOf" srcId="{DF376C57-4C05-EA43-915B-EF0736E0C2BB}" destId="{090C81AA-9501-2F4A-A549-188F9AFB34D3}" srcOrd="1" destOrd="0" presId="urn:microsoft.com/office/officeart/2005/8/layout/list1"/>
    <dgm:cxn modelId="{D7B04A7C-AAA3-894B-9CA6-4D49032F48FD}" srcId="{6E2E2A96-2C66-5248-BD9D-5FE924A32AC8}" destId="{CB56896E-B8D2-714C-9564-C7BDADB39EEB}" srcOrd="1" destOrd="0" parTransId="{3F156E87-8089-BA43-A9F4-7C420D0B6770}" sibTransId="{CE09B7C1-B1FB-7841-B1ED-9A68FB1B6E49}"/>
    <dgm:cxn modelId="{169E9A81-9892-A048-9950-92DA4A738B5A}" type="presOf" srcId="{BA2B5B18-B689-0847-A800-EB967D66EF16}" destId="{CE3A02EE-A9B6-A249-9E08-C7483C13457C}" srcOrd="0" destOrd="0" presId="urn:microsoft.com/office/officeart/2005/8/layout/list1"/>
    <dgm:cxn modelId="{14FB6884-C685-D843-BD78-BC6C0818D68E}" type="presOf" srcId="{DF376C57-4C05-EA43-915B-EF0736E0C2BB}" destId="{BFDE13E0-9429-A04B-86AE-4104760E4455}" srcOrd="0" destOrd="0" presId="urn:microsoft.com/office/officeart/2005/8/layout/list1"/>
    <dgm:cxn modelId="{C96C01B3-C2B4-444C-92FB-AC357CE58BBC}" type="presOf" srcId="{BA2B5B18-B689-0847-A800-EB967D66EF16}" destId="{57797A1A-EBF7-3142-9ED8-414740C031D8}" srcOrd="1" destOrd="0" presId="urn:microsoft.com/office/officeart/2005/8/layout/list1"/>
    <dgm:cxn modelId="{624696C9-BB16-0849-B4F0-A68611BEDA3A}" type="presOf" srcId="{CB56896E-B8D2-714C-9564-C7BDADB39EEB}" destId="{B377C6F6-3E9B-9F40-9106-E89F55965DD7}" srcOrd="1" destOrd="0" presId="urn:microsoft.com/office/officeart/2005/8/layout/list1"/>
    <dgm:cxn modelId="{69DAA2EA-9685-0947-AAE1-5D689F5DE080}" srcId="{6E2E2A96-2C66-5248-BD9D-5FE924A32AC8}" destId="{BA2B5B18-B689-0847-A800-EB967D66EF16}" srcOrd="0" destOrd="0" parTransId="{DA6C02CF-7964-6E4C-B2C2-E4286C9A2936}" sibTransId="{45641DDF-5CE9-CE45-92E3-CB743B0F377B}"/>
    <dgm:cxn modelId="{DAD14FF1-75E9-6E41-8FF9-80220069D8EC}" type="presOf" srcId="{6E2E2A96-2C66-5248-BD9D-5FE924A32AC8}" destId="{ACE4FBD6-9E58-4F49-8AB2-F8C9E4671E67}" srcOrd="0" destOrd="0" presId="urn:microsoft.com/office/officeart/2005/8/layout/list1"/>
    <dgm:cxn modelId="{692F279F-6C61-114F-9C50-8DB946FE93DC}" type="presParOf" srcId="{ACE4FBD6-9E58-4F49-8AB2-F8C9E4671E67}" destId="{5BBD3C48-0AEC-E045-B8DE-88D80703F9EE}" srcOrd="0" destOrd="0" presId="urn:microsoft.com/office/officeart/2005/8/layout/list1"/>
    <dgm:cxn modelId="{0B61B226-E07E-6E4C-A734-68615DFAE454}" type="presParOf" srcId="{5BBD3C48-0AEC-E045-B8DE-88D80703F9EE}" destId="{CE3A02EE-A9B6-A249-9E08-C7483C13457C}" srcOrd="0" destOrd="0" presId="urn:microsoft.com/office/officeart/2005/8/layout/list1"/>
    <dgm:cxn modelId="{53F3AE08-7006-7C43-B3E2-4839FF720E96}" type="presParOf" srcId="{5BBD3C48-0AEC-E045-B8DE-88D80703F9EE}" destId="{57797A1A-EBF7-3142-9ED8-414740C031D8}" srcOrd="1" destOrd="0" presId="urn:microsoft.com/office/officeart/2005/8/layout/list1"/>
    <dgm:cxn modelId="{C721D635-FCE9-EA4A-B612-9E90C15F21DD}" type="presParOf" srcId="{ACE4FBD6-9E58-4F49-8AB2-F8C9E4671E67}" destId="{0B62C3BF-6145-ED4C-B74B-945942C29658}" srcOrd="1" destOrd="0" presId="urn:microsoft.com/office/officeart/2005/8/layout/list1"/>
    <dgm:cxn modelId="{435D4535-EFCE-DB48-A8E1-47BC68B991BB}" type="presParOf" srcId="{ACE4FBD6-9E58-4F49-8AB2-F8C9E4671E67}" destId="{86031760-1CA7-FC49-95D9-E084F1E74F8B}" srcOrd="2" destOrd="0" presId="urn:microsoft.com/office/officeart/2005/8/layout/list1"/>
    <dgm:cxn modelId="{5C6EBFA2-F1BB-5740-AE2C-D8419F6CFC8B}" type="presParOf" srcId="{ACE4FBD6-9E58-4F49-8AB2-F8C9E4671E67}" destId="{F899DAB7-8B9F-B841-BEAF-D09DCAE02FB2}" srcOrd="3" destOrd="0" presId="urn:microsoft.com/office/officeart/2005/8/layout/list1"/>
    <dgm:cxn modelId="{DD164001-1D5C-A946-AFE4-B933E29882CD}" type="presParOf" srcId="{ACE4FBD6-9E58-4F49-8AB2-F8C9E4671E67}" destId="{C68DECC6-1D9F-EE44-A6CE-6AF3F338EAB5}" srcOrd="4" destOrd="0" presId="urn:microsoft.com/office/officeart/2005/8/layout/list1"/>
    <dgm:cxn modelId="{77F0DAC1-3510-9549-AD20-60E5F9C60B9C}" type="presParOf" srcId="{C68DECC6-1D9F-EE44-A6CE-6AF3F338EAB5}" destId="{083745EF-414F-FB4D-A4F7-86C9465943A6}" srcOrd="0" destOrd="0" presId="urn:microsoft.com/office/officeart/2005/8/layout/list1"/>
    <dgm:cxn modelId="{F86EF798-FA11-9F4F-A5B7-7C198A8D0CD2}" type="presParOf" srcId="{C68DECC6-1D9F-EE44-A6CE-6AF3F338EAB5}" destId="{B377C6F6-3E9B-9F40-9106-E89F55965DD7}" srcOrd="1" destOrd="0" presId="urn:microsoft.com/office/officeart/2005/8/layout/list1"/>
    <dgm:cxn modelId="{476DA07E-8D47-4041-84FF-7A52E96CA4D9}" type="presParOf" srcId="{ACE4FBD6-9E58-4F49-8AB2-F8C9E4671E67}" destId="{1D17CC12-7D2C-4B4A-96AC-585E76609C4D}" srcOrd="5" destOrd="0" presId="urn:microsoft.com/office/officeart/2005/8/layout/list1"/>
    <dgm:cxn modelId="{351AAED7-2C63-DD4C-875A-2046274EF36D}" type="presParOf" srcId="{ACE4FBD6-9E58-4F49-8AB2-F8C9E4671E67}" destId="{5ED7B50C-9DC6-AA4C-8D19-22C23440CC68}" srcOrd="6" destOrd="0" presId="urn:microsoft.com/office/officeart/2005/8/layout/list1"/>
    <dgm:cxn modelId="{AB43AFAB-ECFD-6C45-BD5D-7D6BDF23682D}" type="presParOf" srcId="{ACE4FBD6-9E58-4F49-8AB2-F8C9E4671E67}" destId="{F068AD13-F6A9-B54C-9ACD-F269145D47F4}" srcOrd="7" destOrd="0" presId="urn:microsoft.com/office/officeart/2005/8/layout/list1"/>
    <dgm:cxn modelId="{03828E0C-C071-9945-A83A-9021F94A3F2F}" type="presParOf" srcId="{ACE4FBD6-9E58-4F49-8AB2-F8C9E4671E67}" destId="{FA91A7A7-A55C-3040-AFFF-B2C58258301B}" srcOrd="8" destOrd="0" presId="urn:microsoft.com/office/officeart/2005/8/layout/list1"/>
    <dgm:cxn modelId="{A9CC8D9E-FB92-4B49-9D68-9577D23D564F}" type="presParOf" srcId="{FA91A7A7-A55C-3040-AFFF-B2C58258301B}" destId="{BFDE13E0-9429-A04B-86AE-4104760E4455}" srcOrd="0" destOrd="0" presId="urn:microsoft.com/office/officeart/2005/8/layout/list1"/>
    <dgm:cxn modelId="{DF3C5E96-5406-444B-8D08-884579A77F2A}" type="presParOf" srcId="{FA91A7A7-A55C-3040-AFFF-B2C58258301B}" destId="{090C81AA-9501-2F4A-A549-188F9AFB34D3}" srcOrd="1" destOrd="0" presId="urn:microsoft.com/office/officeart/2005/8/layout/list1"/>
    <dgm:cxn modelId="{A696FAE4-F659-AB45-87EB-21CAD8FEDC54}" type="presParOf" srcId="{ACE4FBD6-9E58-4F49-8AB2-F8C9E4671E67}" destId="{8ABBC4D2-0F3F-CE4A-8584-A354D7EF998D}" srcOrd="9" destOrd="0" presId="urn:microsoft.com/office/officeart/2005/8/layout/list1"/>
    <dgm:cxn modelId="{C8EE4073-18C4-2F4E-B67F-4FE608251E4E}" type="presParOf" srcId="{ACE4FBD6-9E58-4F49-8AB2-F8C9E4671E67}" destId="{7DAEB561-2D4E-6445-A5C8-237073D3BB5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2E2A96-2C66-5248-BD9D-5FE924A32AC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BA2B5B18-B689-0847-A800-EB967D66EF16}">
      <dgm:prSet phldrT="[Text]"/>
      <dgm:spPr>
        <a:solidFill>
          <a:schemeClr val="accent1">
            <a:hueOff val="0"/>
            <a:satOff val="0"/>
            <a:lumOff val="0"/>
            <a:alpha val="19000"/>
          </a:schemeClr>
        </a:solidFill>
      </dgm:spPr>
      <dgm:t>
        <a:bodyPr/>
        <a:lstStyle/>
        <a:p>
          <a:r>
            <a:rPr lang="en-US" dirty="0"/>
            <a:t>Organizational</a:t>
          </a:r>
        </a:p>
      </dgm:t>
    </dgm:pt>
    <dgm:pt modelId="{DA6C02CF-7964-6E4C-B2C2-E4286C9A2936}" type="parTrans" cxnId="{69DAA2EA-9685-0947-AAE1-5D689F5DE080}">
      <dgm:prSet/>
      <dgm:spPr/>
      <dgm:t>
        <a:bodyPr/>
        <a:lstStyle/>
        <a:p>
          <a:endParaRPr lang="en-US"/>
        </a:p>
      </dgm:t>
    </dgm:pt>
    <dgm:pt modelId="{45641DDF-5CE9-CE45-92E3-CB743B0F377B}" type="sibTrans" cxnId="{69DAA2EA-9685-0947-AAE1-5D689F5DE080}">
      <dgm:prSet/>
      <dgm:spPr/>
      <dgm:t>
        <a:bodyPr/>
        <a:lstStyle/>
        <a:p>
          <a:endParaRPr lang="en-US"/>
        </a:p>
      </dgm:t>
    </dgm:pt>
    <dgm:pt modelId="{CB56896E-B8D2-714C-9564-C7BDADB39EEB}">
      <dgm:prSet phldrT="[Text]"/>
      <dgm:spPr/>
      <dgm:t>
        <a:bodyPr/>
        <a:lstStyle/>
        <a:p>
          <a:r>
            <a:rPr lang="en-US" dirty="0"/>
            <a:t>Financial</a:t>
          </a:r>
        </a:p>
      </dgm:t>
    </dgm:pt>
    <dgm:pt modelId="{3F156E87-8089-BA43-A9F4-7C420D0B6770}" type="parTrans" cxnId="{D7B04A7C-AAA3-894B-9CA6-4D49032F48FD}">
      <dgm:prSet/>
      <dgm:spPr/>
      <dgm:t>
        <a:bodyPr/>
        <a:lstStyle/>
        <a:p>
          <a:endParaRPr lang="en-US"/>
        </a:p>
      </dgm:t>
    </dgm:pt>
    <dgm:pt modelId="{CE09B7C1-B1FB-7841-B1ED-9A68FB1B6E49}" type="sibTrans" cxnId="{D7B04A7C-AAA3-894B-9CA6-4D49032F48FD}">
      <dgm:prSet/>
      <dgm:spPr/>
      <dgm:t>
        <a:bodyPr/>
        <a:lstStyle/>
        <a:p>
          <a:endParaRPr lang="en-US"/>
        </a:p>
      </dgm:t>
    </dgm:pt>
    <dgm:pt modelId="{DF376C57-4C05-EA43-915B-EF0736E0C2BB}">
      <dgm:prSet phldrT="[Text]"/>
      <dgm:spPr>
        <a:solidFill>
          <a:schemeClr val="accent1">
            <a:hueOff val="0"/>
            <a:satOff val="0"/>
            <a:lumOff val="0"/>
            <a:alpha val="19000"/>
          </a:schemeClr>
        </a:solidFill>
      </dgm:spPr>
      <dgm:t>
        <a:bodyPr/>
        <a:lstStyle/>
        <a:p>
          <a:r>
            <a:rPr lang="en-US" dirty="0"/>
            <a:t>Technical</a:t>
          </a:r>
        </a:p>
      </dgm:t>
    </dgm:pt>
    <dgm:pt modelId="{E1ACAA17-6AEE-D943-B746-2FE875E045CA}" type="parTrans" cxnId="{A8D62704-76E7-8341-B14B-6EEE5E9EEC59}">
      <dgm:prSet/>
      <dgm:spPr/>
      <dgm:t>
        <a:bodyPr/>
        <a:lstStyle/>
        <a:p>
          <a:endParaRPr lang="en-US"/>
        </a:p>
      </dgm:t>
    </dgm:pt>
    <dgm:pt modelId="{5BAFBBE0-52B7-0140-9F32-5DE6F9A74264}" type="sibTrans" cxnId="{A8D62704-76E7-8341-B14B-6EEE5E9EEC59}">
      <dgm:prSet/>
      <dgm:spPr/>
      <dgm:t>
        <a:bodyPr/>
        <a:lstStyle/>
        <a:p>
          <a:endParaRPr lang="en-US"/>
        </a:p>
      </dgm:t>
    </dgm:pt>
    <dgm:pt modelId="{ACE4FBD6-9E58-4F49-8AB2-F8C9E4671E67}" type="pres">
      <dgm:prSet presAssocID="{6E2E2A96-2C66-5248-BD9D-5FE924A32AC8}" presName="linear" presStyleCnt="0">
        <dgm:presLayoutVars>
          <dgm:dir/>
          <dgm:animLvl val="lvl"/>
          <dgm:resizeHandles val="exact"/>
        </dgm:presLayoutVars>
      </dgm:prSet>
      <dgm:spPr/>
    </dgm:pt>
    <dgm:pt modelId="{5BBD3C48-0AEC-E045-B8DE-88D80703F9EE}" type="pres">
      <dgm:prSet presAssocID="{BA2B5B18-B689-0847-A800-EB967D66EF16}" presName="parentLin" presStyleCnt="0"/>
      <dgm:spPr/>
    </dgm:pt>
    <dgm:pt modelId="{CE3A02EE-A9B6-A249-9E08-C7483C13457C}" type="pres">
      <dgm:prSet presAssocID="{BA2B5B18-B689-0847-A800-EB967D66EF16}" presName="parentLeftMargin" presStyleLbl="node1" presStyleIdx="0" presStyleCnt="3"/>
      <dgm:spPr/>
    </dgm:pt>
    <dgm:pt modelId="{57797A1A-EBF7-3142-9ED8-414740C031D8}" type="pres">
      <dgm:prSet presAssocID="{BA2B5B18-B689-0847-A800-EB967D66EF16}" presName="parentText" presStyleLbl="node1" presStyleIdx="0" presStyleCnt="3">
        <dgm:presLayoutVars>
          <dgm:chMax val="0"/>
          <dgm:bulletEnabled val="1"/>
        </dgm:presLayoutVars>
      </dgm:prSet>
      <dgm:spPr/>
    </dgm:pt>
    <dgm:pt modelId="{0B62C3BF-6145-ED4C-B74B-945942C29658}" type="pres">
      <dgm:prSet presAssocID="{BA2B5B18-B689-0847-A800-EB967D66EF16}" presName="negativeSpace" presStyleCnt="0"/>
      <dgm:spPr/>
    </dgm:pt>
    <dgm:pt modelId="{86031760-1CA7-FC49-95D9-E084F1E74F8B}" type="pres">
      <dgm:prSet presAssocID="{BA2B5B18-B689-0847-A800-EB967D66EF16}" presName="childText" presStyleLbl="conFgAcc1" presStyleIdx="0" presStyleCnt="3" custLinFactNeighborX="-5447" custLinFactNeighborY="66920">
        <dgm:presLayoutVars>
          <dgm:bulletEnabled val="1"/>
        </dgm:presLayoutVars>
      </dgm:prSet>
      <dgm:spPr/>
    </dgm:pt>
    <dgm:pt modelId="{F899DAB7-8B9F-B841-BEAF-D09DCAE02FB2}" type="pres">
      <dgm:prSet presAssocID="{45641DDF-5CE9-CE45-92E3-CB743B0F377B}" presName="spaceBetweenRectangles" presStyleCnt="0"/>
      <dgm:spPr/>
    </dgm:pt>
    <dgm:pt modelId="{C68DECC6-1D9F-EE44-A6CE-6AF3F338EAB5}" type="pres">
      <dgm:prSet presAssocID="{CB56896E-B8D2-714C-9564-C7BDADB39EEB}" presName="parentLin" presStyleCnt="0"/>
      <dgm:spPr/>
    </dgm:pt>
    <dgm:pt modelId="{083745EF-414F-FB4D-A4F7-86C9465943A6}" type="pres">
      <dgm:prSet presAssocID="{CB56896E-B8D2-714C-9564-C7BDADB39EEB}" presName="parentLeftMargin" presStyleLbl="node1" presStyleIdx="0" presStyleCnt="3"/>
      <dgm:spPr/>
    </dgm:pt>
    <dgm:pt modelId="{B377C6F6-3E9B-9F40-9106-E89F55965DD7}" type="pres">
      <dgm:prSet presAssocID="{CB56896E-B8D2-714C-9564-C7BDADB39EEB}" presName="parentText" presStyleLbl="node1" presStyleIdx="1" presStyleCnt="3">
        <dgm:presLayoutVars>
          <dgm:chMax val="0"/>
          <dgm:bulletEnabled val="1"/>
        </dgm:presLayoutVars>
      </dgm:prSet>
      <dgm:spPr/>
    </dgm:pt>
    <dgm:pt modelId="{1D17CC12-7D2C-4B4A-96AC-585E76609C4D}" type="pres">
      <dgm:prSet presAssocID="{CB56896E-B8D2-714C-9564-C7BDADB39EEB}" presName="negativeSpace" presStyleCnt="0"/>
      <dgm:spPr/>
    </dgm:pt>
    <dgm:pt modelId="{5ED7B50C-9DC6-AA4C-8D19-22C23440CC68}" type="pres">
      <dgm:prSet presAssocID="{CB56896E-B8D2-714C-9564-C7BDADB39EEB}" presName="childText" presStyleLbl="conFgAcc1" presStyleIdx="1" presStyleCnt="3">
        <dgm:presLayoutVars>
          <dgm:bulletEnabled val="1"/>
        </dgm:presLayoutVars>
      </dgm:prSet>
      <dgm:spPr/>
    </dgm:pt>
    <dgm:pt modelId="{F068AD13-F6A9-B54C-9ACD-F269145D47F4}" type="pres">
      <dgm:prSet presAssocID="{CE09B7C1-B1FB-7841-B1ED-9A68FB1B6E49}" presName="spaceBetweenRectangles" presStyleCnt="0"/>
      <dgm:spPr/>
    </dgm:pt>
    <dgm:pt modelId="{FA91A7A7-A55C-3040-AFFF-B2C58258301B}" type="pres">
      <dgm:prSet presAssocID="{DF376C57-4C05-EA43-915B-EF0736E0C2BB}" presName="parentLin" presStyleCnt="0"/>
      <dgm:spPr/>
    </dgm:pt>
    <dgm:pt modelId="{BFDE13E0-9429-A04B-86AE-4104760E4455}" type="pres">
      <dgm:prSet presAssocID="{DF376C57-4C05-EA43-915B-EF0736E0C2BB}" presName="parentLeftMargin" presStyleLbl="node1" presStyleIdx="1" presStyleCnt="3"/>
      <dgm:spPr/>
    </dgm:pt>
    <dgm:pt modelId="{090C81AA-9501-2F4A-A549-188F9AFB34D3}" type="pres">
      <dgm:prSet presAssocID="{DF376C57-4C05-EA43-915B-EF0736E0C2BB}" presName="parentText" presStyleLbl="node1" presStyleIdx="2" presStyleCnt="3">
        <dgm:presLayoutVars>
          <dgm:chMax val="0"/>
          <dgm:bulletEnabled val="1"/>
        </dgm:presLayoutVars>
      </dgm:prSet>
      <dgm:spPr/>
    </dgm:pt>
    <dgm:pt modelId="{8ABBC4D2-0F3F-CE4A-8584-A354D7EF998D}" type="pres">
      <dgm:prSet presAssocID="{DF376C57-4C05-EA43-915B-EF0736E0C2BB}" presName="negativeSpace" presStyleCnt="0"/>
      <dgm:spPr/>
    </dgm:pt>
    <dgm:pt modelId="{7DAEB561-2D4E-6445-A5C8-237073D3BB57}" type="pres">
      <dgm:prSet presAssocID="{DF376C57-4C05-EA43-915B-EF0736E0C2BB}" presName="childText" presStyleLbl="conFgAcc1" presStyleIdx="2" presStyleCnt="3">
        <dgm:presLayoutVars>
          <dgm:bulletEnabled val="1"/>
        </dgm:presLayoutVars>
      </dgm:prSet>
      <dgm:spPr/>
    </dgm:pt>
  </dgm:ptLst>
  <dgm:cxnLst>
    <dgm:cxn modelId="{A8D62704-76E7-8341-B14B-6EEE5E9EEC59}" srcId="{6E2E2A96-2C66-5248-BD9D-5FE924A32AC8}" destId="{DF376C57-4C05-EA43-915B-EF0736E0C2BB}" srcOrd="2" destOrd="0" parTransId="{E1ACAA17-6AEE-D943-B746-2FE875E045CA}" sibTransId="{5BAFBBE0-52B7-0140-9F32-5DE6F9A74264}"/>
    <dgm:cxn modelId="{D3EF4F13-079D-DC4C-B93F-7CD2761AFF17}" type="presOf" srcId="{CB56896E-B8D2-714C-9564-C7BDADB39EEB}" destId="{083745EF-414F-FB4D-A4F7-86C9465943A6}" srcOrd="0" destOrd="0" presId="urn:microsoft.com/office/officeart/2005/8/layout/list1"/>
    <dgm:cxn modelId="{9FB10F43-A0B5-FB48-B5FD-3FA9B863929E}" type="presOf" srcId="{DF376C57-4C05-EA43-915B-EF0736E0C2BB}" destId="{090C81AA-9501-2F4A-A549-188F9AFB34D3}" srcOrd="1" destOrd="0" presId="urn:microsoft.com/office/officeart/2005/8/layout/list1"/>
    <dgm:cxn modelId="{D7B04A7C-AAA3-894B-9CA6-4D49032F48FD}" srcId="{6E2E2A96-2C66-5248-BD9D-5FE924A32AC8}" destId="{CB56896E-B8D2-714C-9564-C7BDADB39EEB}" srcOrd="1" destOrd="0" parTransId="{3F156E87-8089-BA43-A9F4-7C420D0B6770}" sibTransId="{CE09B7C1-B1FB-7841-B1ED-9A68FB1B6E49}"/>
    <dgm:cxn modelId="{169E9A81-9892-A048-9950-92DA4A738B5A}" type="presOf" srcId="{BA2B5B18-B689-0847-A800-EB967D66EF16}" destId="{CE3A02EE-A9B6-A249-9E08-C7483C13457C}" srcOrd="0" destOrd="0" presId="urn:microsoft.com/office/officeart/2005/8/layout/list1"/>
    <dgm:cxn modelId="{14FB6884-C685-D843-BD78-BC6C0818D68E}" type="presOf" srcId="{DF376C57-4C05-EA43-915B-EF0736E0C2BB}" destId="{BFDE13E0-9429-A04B-86AE-4104760E4455}" srcOrd="0" destOrd="0" presId="urn:microsoft.com/office/officeart/2005/8/layout/list1"/>
    <dgm:cxn modelId="{C96C01B3-C2B4-444C-92FB-AC357CE58BBC}" type="presOf" srcId="{BA2B5B18-B689-0847-A800-EB967D66EF16}" destId="{57797A1A-EBF7-3142-9ED8-414740C031D8}" srcOrd="1" destOrd="0" presId="urn:microsoft.com/office/officeart/2005/8/layout/list1"/>
    <dgm:cxn modelId="{624696C9-BB16-0849-B4F0-A68611BEDA3A}" type="presOf" srcId="{CB56896E-B8D2-714C-9564-C7BDADB39EEB}" destId="{B377C6F6-3E9B-9F40-9106-E89F55965DD7}" srcOrd="1" destOrd="0" presId="urn:microsoft.com/office/officeart/2005/8/layout/list1"/>
    <dgm:cxn modelId="{69DAA2EA-9685-0947-AAE1-5D689F5DE080}" srcId="{6E2E2A96-2C66-5248-BD9D-5FE924A32AC8}" destId="{BA2B5B18-B689-0847-A800-EB967D66EF16}" srcOrd="0" destOrd="0" parTransId="{DA6C02CF-7964-6E4C-B2C2-E4286C9A2936}" sibTransId="{45641DDF-5CE9-CE45-92E3-CB743B0F377B}"/>
    <dgm:cxn modelId="{DAD14FF1-75E9-6E41-8FF9-80220069D8EC}" type="presOf" srcId="{6E2E2A96-2C66-5248-BD9D-5FE924A32AC8}" destId="{ACE4FBD6-9E58-4F49-8AB2-F8C9E4671E67}" srcOrd="0" destOrd="0" presId="urn:microsoft.com/office/officeart/2005/8/layout/list1"/>
    <dgm:cxn modelId="{692F279F-6C61-114F-9C50-8DB946FE93DC}" type="presParOf" srcId="{ACE4FBD6-9E58-4F49-8AB2-F8C9E4671E67}" destId="{5BBD3C48-0AEC-E045-B8DE-88D80703F9EE}" srcOrd="0" destOrd="0" presId="urn:microsoft.com/office/officeart/2005/8/layout/list1"/>
    <dgm:cxn modelId="{0B61B226-E07E-6E4C-A734-68615DFAE454}" type="presParOf" srcId="{5BBD3C48-0AEC-E045-B8DE-88D80703F9EE}" destId="{CE3A02EE-A9B6-A249-9E08-C7483C13457C}" srcOrd="0" destOrd="0" presId="urn:microsoft.com/office/officeart/2005/8/layout/list1"/>
    <dgm:cxn modelId="{53F3AE08-7006-7C43-B3E2-4839FF720E96}" type="presParOf" srcId="{5BBD3C48-0AEC-E045-B8DE-88D80703F9EE}" destId="{57797A1A-EBF7-3142-9ED8-414740C031D8}" srcOrd="1" destOrd="0" presId="urn:microsoft.com/office/officeart/2005/8/layout/list1"/>
    <dgm:cxn modelId="{C721D635-FCE9-EA4A-B612-9E90C15F21DD}" type="presParOf" srcId="{ACE4FBD6-9E58-4F49-8AB2-F8C9E4671E67}" destId="{0B62C3BF-6145-ED4C-B74B-945942C29658}" srcOrd="1" destOrd="0" presId="urn:microsoft.com/office/officeart/2005/8/layout/list1"/>
    <dgm:cxn modelId="{435D4535-EFCE-DB48-A8E1-47BC68B991BB}" type="presParOf" srcId="{ACE4FBD6-9E58-4F49-8AB2-F8C9E4671E67}" destId="{86031760-1CA7-FC49-95D9-E084F1E74F8B}" srcOrd="2" destOrd="0" presId="urn:microsoft.com/office/officeart/2005/8/layout/list1"/>
    <dgm:cxn modelId="{5C6EBFA2-F1BB-5740-AE2C-D8419F6CFC8B}" type="presParOf" srcId="{ACE4FBD6-9E58-4F49-8AB2-F8C9E4671E67}" destId="{F899DAB7-8B9F-B841-BEAF-D09DCAE02FB2}" srcOrd="3" destOrd="0" presId="urn:microsoft.com/office/officeart/2005/8/layout/list1"/>
    <dgm:cxn modelId="{DD164001-1D5C-A946-AFE4-B933E29882CD}" type="presParOf" srcId="{ACE4FBD6-9E58-4F49-8AB2-F8C9E4671E67}" destId="{C68DECC6-1D9F-EE44-A6CE-6AF3F338EAB5}" srcOrd="4" destOrd="0" presId="urn:microsoft.com/office/officeart/2005/8/layout/list1"/>
    <dgm:cxn modelId="{77F0DAC1-3510-9549-AD20-60E5F9C60B9C}" type="presParOf" srcId="{C68DECC6-1D9F-EE44-A6CE-6AF3F338EAB5}" destId="{083745EF-414F-FB4D-A4F7-86C9465943A6}" srcOrd="0" destOrd="0" presId="urn:microsoft.com/office/officeart/2005/8/layout/list1"/>
    <dgm:cxn modelId="{F86EF798-FA11-9F4F-A5B7-7C198A8D0CD2}" type="presParOf" srcId="{C68DECC6-1D9F-EE44-A6CE-6AF3F338EAB5}" destId="{B377C6F6-3E9B-9F40-9106-E89F55965DD7}" srcOrd="1" destOrd="0" presId="urn:microsoft.com/office/officeart/2005/8/layout/list1"/>
    <dgm:cxn modelId="{476DA07E-8D47-4041-84FF-7A52E96CA4D9}" type="presParOf" srcId="{ACE4FBD6-9E58-4F49-8AB2-F8C9E4671E67}" destId="{1D17CC12-7D2C-4B4A-96AC-585E76609C4D}" srcOrd="5" destOrd="0" presId="urn:microsoft.com/office/officeart/2005/8/layout/list1"/>
    <dgm:cxn modelId="{351AAED7-2C63-DD4C-875A-2046274EF36D}" type="presParOf" srcId="{ACE4FBD6-9E58-4F49-8AB2-F8C9E4671E67}" destId="{5ED7B50C-9DC6-AA4C-8D19-22C23440CC68}" srcOrd="6" destOrd="0" presId="urn:microsoft.com/office/officeart/2005/8/layout/list1"/>
    <dgm:cxn modelId="{AB43AFAB-ECFD-6C45-BD5D-7D6BDF23682D}" type="presParOf" srcId="{ACE4FBD6-9E58-4F49-8AB2-F8C9E4671E67}" destId="{F068AD13-F6A9-B54C-9ACD-F269145D47F4}" srcOrd="7" destOrd="0" presId="urn:microsoft.com/office/officeart/2005/8/layout/list1"/>
    <dgm:cxn modelId="{03828E0C-C071-9945-A83A-9021F94A3F2F}" type="presParOf" srcId="{ACE4FBD6-9E58-4F49-8AB2-F8C9E4671E67}" destId="{FA91A7A7-A55C-3040-AFFF-B2C58258301B}" srcOrd="8" destOrd="0" presId="urn:microsoft.com/office/officeart/2005/8/layout/list1"/>
    <dgm:cxn modelId="{A9CC8D9E-FB92-4B49-9D68-9577D23D564F}" type="presParOf" srcId="{FA91A7A7-A55C-3040-AFFF-B2C58258301B}" destId="{BFDE13E0-9429-A04B-86AE-4104760E4455}" srcOrd="0" destOrd="0" presId="urn:microsoft.com/office/officeart/2005/8/layout/list1"/>
    <dgm:cxn modelId="{DF3C5E96-5406-444B-8D08-884579A77F2A}" type="presParOf" srcId="{FA91A7A7-A55C-3040-AFFF-B2C58258301B}" destId="{090C81AA-9501-2F4A-A549-188F9AFB34D3}" srcOrd="1" destOrd="0" presId="urn:microsoft.com/office/officeart/2005/8/layout/list1"/>
    <dgm:cxn modelId="{A696FAE4-F659-AB45-87EB-21CAD8FEDC54}" type="presParOf" srcId="{ACE4FBD6-9E58-4F49-8AB2-F8C9E4671E67}" destId="{8ABBC4D2-0F3F-CE4A-8584-A354D7EF998D}" srcOrd="9" destOrd="0" presId="urn:microsoft.com/office/officeart/2005/8/layout/list1"/>
    <dgm:cxn modelId="{C8EE4073-18C4-2F4E-B67F-4FE608251E4E}" type="presParOf" srcId="{ACE4FBD6-9E58-4F49-8AB2-F8C9E4671E67}" destId="{7DAEB561-2D4E-6445-A5C8-237073D3BB5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2E2A96-2C66-5248-BD9D-5FE924A32AC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BA2B5B18-B689-0847-A800-EB967D66EF16}">
      <dgm:prSet phldrT="[Text]"/>
      <dgm:spPr>
        <a:solidFill>
          <a:schemeClr val="accent1">
            <a:hueOff val="0"/>
            <a:satOff val="0"/>
            <a:lumOff val="0"/>
            <a:alpha val="18000"/>
          </a:schemeClr>
        </a:solidFill>
      </dgm:spPr>
      <dgm:t>
        <a:bodyPr/>
        <a:lstStyle/>
        <a:p>
          <a:r>
            <a:rPr lang="en-US" dirty="0"/>
            <a:t>Organizational</a:t>
          </a:r>
        </a:p>
      </dgm:t>
    </dgm:pt>
    <dgm:pt modelId="{DA6C02CF-7964-6E4C-B2C2-E4286C9A2936}" type="parTrans" cxnId="{69DAA2EA-9685-0947-AAE1-5D689F5DE080}">
      <dgm:prSet/>
      <dgm:spPr/>
      <dgm:t>
        <a:bodyPr/>
        <a:lstStyle/>
        <a:p>
          <a:endParaRPr lang="en-US"/>
        </a:p>
      </dgm:t>
    </dgm:pt>
    <dgm:pt modelId="{45641DDF-5CE9-CE45-92E3-CB743B0F377B}" type="sibTrans" cxnId="{69DAA2EA-9685-0947-AAE1-5D689F5DE080}">
      <dgm:prSet/>
      <dgm:spPr/>
      <dgm:t>
        <a:bodyPr/>
        <a:lstStyle/>
        <a:p>
          <a:endParaRPr lang="en-US"/>
        </a:p>
      </dgm:t>
    </dgm:pt>
    <dgm:pt modelId="{CB56896E-B8D2-714C-9564-C7BDADB39EEB}">
      <dgm:prSet phldrT="[Text]"/>
      <dgm:spPr>
        <a:solidFill>
          <a:schemeClr val="accent1">
            <a:hueOff val="0"/>
            <a:satOff val="0"/>
            <a:lumOff val="0"/>
            <a:alpha val="18000"/>
          </a:schemeClr>
        </a:solidFill>
      </dgm:spPr>
      <dgm:t>
        <a:bodyPr/>
        <a:lstStyle/>
        <a:p>
          <a:r>
            <a:rPr lang="en-US" dirty="0"/>
            <a:t>Financial</a:t>
          </a:r>
        </a:p>
      </dgm:t>
    </dgm:pt>
    <dgm:pt modelId="{3F156E87-8089-BA43-A9F4-7C420D0B6770}" type="parTrans" cxnId="{D7B04A7C-AAA3-894B-9CA6-4D49032F48FD}">
      <dgm:prSet/>
      <dgm:spPr/>
      <dgm:t>
        <a:bodyPr/>
        <a:lstStyle/>
        <a:p>
          <a:endParaRPr lang="en-US"/>
        </a:p>
      </dgm:t>
    </dgm:pt>
    <dgm:pt modelId="{CE09B7C1-B1FB-7841-B1ED-9A68FB1B6E49}" type="sibTrans" cxnId="{D7B04A7C-AAA3-894B-9CA6-4D49032F48FD}">
      <dgm:prSet/>
      <dgm:spPr/>
      <dgm:t>
        <a:bodyPr/>
        <a:lstStyle/>
        <a:p>
          <a:endParaRPr lang="en-US"/>
        </a:p>
      </dgm:t>
    </dgm:pt>
    <dgm:pt modelId="{DF376C57-4C05-EA43-915B-EF0736E0C2BB}">
      <dgm:prSet phldrT="[Text]"/>
      <dgm:spPr/>
      <dgm:t>
        <a:bodyPr/>
        <a:lstStyle/>
        <a:p>
          <a:r>
            <a:rPr lang="en-US" dirty="0"/>
            <a:t>Technical</a:t>
          </a:r>
        </a:p>
      </dgm:t>
    </dgm:pt>
    <dgm:pt modelId="{E1ACAA17-6AEE-D943-B746-2FE875E045CA}" type="parTrans" cxnId="{A8D62704-76E7-8341-B14B-6EEE5E9EEC59}">
      <dgm:prSet/>
      <dgm:spPr/>
      <dgm:t>
        <a:bodyPr/>
        <a:lstStyle/>
        <a:p>
          <a:endParaRPr lang="en-US"/>
        </a:p>
      </dgm:t>
    </dgm:pt>
    <dgm:pt modelId="{5BAFBBE0-52B7-0140-9F32-5DE6F9A74264}" type="sibTrans" cxnId="{A8D62704-76E7-8341-B14B-6EEE5E9EEC59}">
      <dgm:prSet/>
      <dgm:spPr/>
      <dgm:t>
        <a:bodyPr/>
        <a:lstStyle/>
        <a:p>
          <a:endParaRPr lang="en-US"/>
        </a:p>
      </dgm:t>
    </dgm:pt>
    <dgm:pt modelId="{ACE4FBD6-9E58-4F49-8AB2-F8C9E4671E67}" type="pres">
      <dgm:prSet presAssocID="{6E2E2A96-2C66-5248-BD9D-5FE924A32AC8}" presName="linear" presStyleCnt="0">
        <dgm:presLayoutVars>
          <dgm:dir/>
          <dgm:animLvl val="lvl"/>
          <dgm:resizeHandles val="exact"/>
        </dgm:presLayoutVars>
      </dgm:prSet>
      <dgm:spPr/>
    </dgm:pt>
    <dgm:pt modelId="{5BBD3C48-0AEC-E045-B8DE-88D80703F9EE}" type="pres">
      <dgm:prSet presAssocID="{BA2B5B18-B689-0847-A800-EB967D66EF16}" presName="parentLin" presStyleCnt="0"/>
      <dgm:spPr/>
    </dgm:pt>
    <dgm:pt modelId="{CE3A02EE-A9B6-A249-9E08-C7483C13457C}" type="pres">
      <dgm:prSet presAssocID="{BA2B5B18-B689-0847-A800-EB967D66EF16}" presName="parentLeftMargin" presStyleLbl="node1" presStyleIdx="0" presStyleCnt="3"/>
      <dgm:spPr/>
    </dgm:pt>
    <dgm:pt modelId="{57797A1A-EBF7-3142-9ED8-414740C031D8}" type="pres">
      <dgm:prSet presAssocID="{BA2B5B18-B689-0847-A800-EB967D66EF16}" presName="parentText" presStyleLbl="node1" presStyleIdx="0" presStyleCnt="3">
        <dgm:presLayoutVars>
          <dgm:chMax val="0"/>
          <dgm:bulletEnabled val="1"/>
        </dgm:presLayoutVars>
      </dgm:prSet>
      <dgm:spPr/>
    </dgm:pt>
    <dgm:pt modelId="{0B62C3BF-6145-ED4C-B74B-945942C29658}" type="pres">
      <dgm:prSet presAssocID="{BA2B5B18-B689-0847-A800-EB967D66EF16}" presName="negativeSpace" presStyleCnt="0"/>
      <dgm:spPr/>
    </dgm:pt>
    <dgm:pt modelId="{86031760-1CA7-FC49-95D9-E084F1E74F8B}" type="pres">
      <dgm:prSet presAssocID="{BA2B5B18-B689-0847-A800-EB967D66EF16}" presName="childText" presStyleLbl="conFgAcc1" presStyleIdx="0" presStyleCnt="3" custLinFactNeighborX="-5447" custLinFactNeighborY="66920">
        <dgm:presLayoutVars>
          <dgm:bulletEnabled val="1"/>
        </dgm:presLayoutVars>
      </dgm:prSet>
      <dgm:spPr/>
    </dgm:pt>
    <dgm:pt modelId="{F899DAB7-8B9F-B841-BEAF-D09DCAE02FB2}" type="pres">
      <dgm:prSet presAssocID="{45641DDF-5CE9-CE45-92E3-CB743B0F377B}" presName="spaceBetweenRectangles" presStyleCnt="0"/>
      <dgm:spPr/>
    </dgm:pt>
    <dgm:pt modelId="{C68DECC6-1D9F-EE44-A6CE-6AF3F338EAB5}" type="pres">
      <dgm:prSet presAssocID="{CB56896E-B8D2-714C-9564-C7BDADB39EEB}" presName="parentLin" presStyleCnt="0"/>
      <dgm:spPr/>
    </dgm:pt>
    <dgm:pt modelId="{083745EF-414F-FB4D-A4F7-86C9465943A6}" type="pres">
      <dgm:prSet presAssocID="{CB56896E-B8D2-714C-9564-C7BDADB39EEB}" presName="parentLeftMargin" presStyleLbl="node1" presStyleIdx="0" presStyleCnt="3"/>
      <dgm:spPr/>
    </dgm:pt>
    <dgm:pt modelId="{B377C6F6-3E9B-9F40-9106-E89F55965DD7}" type="pres">
      <dgm:prSet presAssocID="{CB56896E-B8D2-714C-9564-C7BDADB39EEB}" presName="parentText" presStyleLbl="node1" presStyleIdx="1" presStyleCnt="3">
        <dgm:presLayoutVars>
          <dgm:chMax val="0"/>
          <dgm:bulletEnabled val="1"/>
        </dgm:presLayoutVars>
      </dgm:prSet>
      <dgm:spPr/>
    </dgm:pt>
    <dgm:pt modelId="{1D17CC12-7D2C-4B4A-96AC-585E76609C4D}" type="pres">
      <dgm:prSet presAssocID="{CB56896E-B8D2-714C-9564-C7BDADB39EEB}" presName="negativeSpace" presStyleCnt="0"/>
      <dgm:spPr/>
    </dgm:pt>
    <dgm:pt modelId="{5ED7B50C-9DC6-AA4C-8D19-22C23440CC68}" type="pres">
      <dgm:prSet presAssocID="{CB56896E-B8D2-714C-9564-C7BDADB39EEB}" presName="childText" presStyleLbl="conFgAcc1" presStyleIdx="1" presStyleCnt="3">
        <dgm:presLayoutVars>
          <dgm:bulletEnabled val="1"/>
        </dgm:presLayoutVars>
      </dgm:prSet>
      <dgm:spPr/>
    </dgm:pt>
    <dgm:pt modelId="{F068AD13-F6A9-B54C-9ACD-F269145D47F4}" type="pres">
      <dgm:prSet presAssocID="{CE09B7C1-B1FB-7841-B1ED-9A68FB1B6E49}" presName="spaceBetweenRectangles" presStyleCnt="0"/>
      <dgm:spPr/>
    </dgm:pt>
    <dgm:pt modelId="{FA91A7A7-A55C-3040-AFFF-B2C58258301B}" type="pres">
      <dgm:prSet presAssocID="{DF376C57-4C05-EA43-915B-EF0736E0C2BB}" presName="parentLin" presStyleCnt="0"/>
      <dgm:spPr/>
    </dgm:pt>
    <dgm:pt modelId="{BFDE13E0-9429-A04B-86AE-4104760E4455}" type="pres">
      <dgm:prSet presAssocID="{DF376C57-4C05-EA43-915B-EF0736E0C2BB}" presName="parentLeftMargin" presStyleLbl="node1" presStyleIdx="1" presStyleCnt="3"/>
      <dgm:spPr/>
    </dgm:pt>
    <dgm:pt modelId="{090C81AA-9501-2F4A-A549-188F9AFB34D3}" type="pres">
      <dgm:prSet presAssocID="{DF376C57-4C05-EA43-915B-EF0736E0C2BB}" presName="parentText" presStyleLbl="node1" presStyleIdx="2" presStyleCnt="3">
        <dgm:presLayoutVars>
          <dgm:chMax val="0"/>
          <dgm:bulletEnabled val="1"/>
        </dgm:presLayoutVars>
      </dgm:prSet>
      <dgm:spPr/>
    </dgm:pt>
    <dgm:pt modelId="{8ABBC4D2-0F3F-CE4A-8584-A354D7EF998D}" type="pres">
      <dgm:prSet presAssocID="{DF376C57-4C05-EA43-915B-EF0736E0C2BB}" presName="negativeSpace" presStyleCnt="0"/>
      <dgm:spPr/>
    </dgm:pt>
    <dgm:pt modelId="{7DAEB561-2D4E-6445-A5C8-237073D3BB57}" type="pres">
      <dgm:prSet presAssocID="{DF376C57-4C05-EA43-915B-EF0736E0C2BB}" presName="childText" presStyleLbl="conFgAcc1" presStyleIdx="2" presStyleCnt="3">
        <dgm:presLayoutVars>
          <dgm:bulletEnabled val="1"/>
        </dgm:presLayoutVars>
      </dgm:prSet>
      <dgm:spPr/>
    </dgm:pt>
  </dgm:ptLst>
  <dgm:cxnLst>
    <dgm:cxn modelId="{A8D62704-76E7-8341-B14B-6EEE5E9EEC59}" srcId="{6E2E2A96-2C66-5248-BD9D-5FE924A32AC8}" destId="{DF376C57-4C05-EA43-915B-EF0736E0C2BB}" srcOrd="2" destOrd="0" parTransId="{E1ACAA17-6AEE-D943-B746-2FE875E045CA}" sibTransId="{5BAFBBE0-52B7-0140-9F32-5DE6F9A74264}"/>
    <dgm:cxn modelId="{D3EF4F13-079D-DC4C-B93F-7CD2761AFF17}" type="presOf" srcId="{CB56896E-B8D2-714C-9564-C7BDADB39EEB}" destId="{083745EF-414F-FB4D-A4F7-86C9465943A6}" srcOrd="0" destOrd="0" presId="urn:microsoft.com/office/officeart/2005/8/layout/list1"/>
    <dgm:cxn modelId="{9FB10F43-A0B5-FB48-B5FD-3FA9B863929E}" type="presOf" srcId="{DF376C57-4C05-EA43-915B-EF0736E0C2BB}" destId="{090C81AA-9501-2F4A-A549-188F9AFB34D3}" srcOrd="1" destOrd="0" presId="urn:microsoft.com/office/officeart/2005/8/layout/list1"/>
    <dgm:cxn modelId="{D7B04A7C-AAA3-894B-9CA6-4D49032F48FD}" srcId="{6E2E2A96-2C66-5248-BD9D-5FE924A32AC8}" destId="{CB56896E-B8D2-714C-9564-C7BDADB39EEB}" srcOrd="1" destOrd="0" parTransId="{3F156E87-8089-BA43-A9F4-7C420D0B6770}" sibTransId="{CE09B7C1-B1FB-7841-B1ED-9A68FB1B6E49}"/>
    <dgm:cxn modelId="{169E9A81-9892-A048-9950-92DA4A738B5A}" type="presOf" srcId="{BA2B5B18-B689-0847-A800-EB967D66EF16}" destId="{CE3A02EE-A9B6-A249-9E08-C7483C13457C}" srcOrd="0" destOrd="0" presId="urn:microsoft.com/office/officeart/2005/8/layout/list1"/>
    <dgm:cxn modelId="{14FB6884-C685-D843-BD78-BC6C0818D68E}" type="presOf" srcId="{DF376C57-4C05-EA43-915B-EF0736E0C2BB}" destId="{BFDE13E0-9429-A04B-86AE-4104760E4455}" srcOrd="0" destOrd="0" presId="urn:microsoft.com/office/officeart/2005/8/layout/list1"/>
    <dgm:cxn modelId="{C96C01B3-C2B4-444C-92FB-AC357CE58BBC}" type="presOf" srcId="{BA2B5B18-B689-0847-A800-EB967D66EF16}" destId="{57797A1A-EBF7-3142-9ED8-414740C031D8}" srcOrd="1" destOrd="0" presId="urn:microsoft.com/office/officeart/2005/8/layout/list1"/>
    <dgm:cxn modelId="{624696C9-BB16-0849-B4F0-A68611BEDA3A}" type="presOf" srcId="{CB56896E-B8D2-714C-9564-C7BDADB39EEB}" destId="{B377C6F6-3E9B-9F40-9106-E89F55965DD7}" srcOrd="1" destOrd="0" presId="urn:microsoft.com/office/officeart/2005/8/layout/list1"/>
    <dgm:cxn modelId="{69DAA2EA-9685-0947-AAE1-5D689F5DE080}" srcId="{6E2E2A96-2C66-5248-BD9D-5FE924A32AC8}" destId="{BA2B5B18-B689-0847-A800-EB967D66EF16}" srcOrd="0" destOrd="0" parTransId="{DA6C02CF-7964-6E4C-B2C2-E4286C9A2936}" sibTransId="{45641DDF-5CE9-CE45-92E3-CB743B0F377B}"/>
    <dgm:cxn modelId="{DAD14FF1-75E9-6E41-8FF9-80220069D8EC}" type="presOf" srcId="{6E2E2A96-2C66-5248-BD9D-5FE924A32AC8}" destId="{ACE4FBD6-9E58-4F49-8AB2-F8C9E4671E67}" srcOrd="0" destOrd="0" presId="urn:microsoft.com/office/officeart/2005/8/layout/list1"/>
    <dgm:cxn modelId="{692F279F-6C61-114F-9C50-8DB946FE93DC}" type="presParOf" srcId="{ACE4FBD6-9E58-4F49-8AB2-F8C9E4671E67}" destId="{5BBD3C48-0AEC-E045-B8DE-88D80703F9EE}" srcOrd="0" destOrd="0" presId="urn:microsoft.com/office/officeart/2005/8/layout/list1"/>
    <dgm:cxn modelId="{0B61B226-E07E-6E4C-A734-68615DFAE454}" type="presParOf" srcId="{5BBD3C48-0AEC-E045-B8DE-88D80703F9EE}" destId="{CE3A02EE-A9B6-A249-9E08-C7483C13457C}" srcOrd="0" destOrd="0" presId="urn:microsoft.com/office/officeart/2005/8/layout/list1"/>
    <dgm:cxn modelId="{53F3AE08-7006-7C43-B3E2-4839FF720E96}" type="presParOf" srcId="{5BBD3C48-0AEC-E045-B8DE-88D80703F9EE}" destId="{57797A1A-EBF7-3142-9ED8-414740C031D8}" srcOrd="1" destOrd="0" presId="urn:microsoft.com/office/officeart/2005/8/layout/list1"/>
    <dgm:cxn modelId="{C721D635-FCE9-EA4A-B612-9E90C15F21DD}" type="presParOf" srcId="{ACE4FBD6-9E58-4F49-8AB2-F8C9E4671E67}" destId="{0B62C3BF-6145-ED4C-B74B-945942C29658}" srcOrd="1" destOrd="0" presId="urn:microsoft.com/office/officeart/2005/8/layout/list1"/>
    <dgm:cxn modelId="{435D4535-EFCE-DB48-A8E1-47BC68B991BB}" type="presParOf" srcId="{ACE4FBD6-9E58-4F49-8AB2-F8C9E4671E67}" destId="{86031760-1CA7-FC49-95D9-E084F1E74F8B}" srcOrd="2" destOrd="0" presId="urn:microsoft.com/office/officeart/2005/8/layout/list1"/>
    <dgm:cxn modelId="{5C6EBFA2-F1BB-5740-AE2C-D8419F6CFC8B}" type="presParOf" srcId="{ACE4FBD6-9E58-4F49-8AB2-F8C9E4671E67}" destId="{F899DAB7-8B9F-B841-BEAF-D09DCAE02FB2}" srcOrd="3" destOrd="0" presId="urn:microsoft.com/office/officeart/2005/8/layout/list1"/>
    <dgm:cxn modelId="{DD164001-1D5C-A946-AFE4-B933E29882CD}" type="presParOf" srcId="{ACE4FBD6-9E58-4F49-8AB2-F8C9E4671E67}" destId="{C68DECC6-1D9F-EE44-A6CE-6AF3F338EAB5}" srcOrd="4" destOrd="0" presId="urn:microsoft.com/office/officeart/2005/8/layout/list1"/>
    <dgm:cxn modelId="{77F0DAC1-3510-9549-AD20-60E5F9C60B9C}" type="presParOf" srcId="{C68DECC6-1D9F-EE44-A6CE-6AF3F338EAB5}" destId="{083745EF-414F-FB4D-A4F7-86C9465943A6}" srcOrd="0" destOrd="0" presId="urn:microsoft.com/office/officeart/2005/8/layout/list1"/>
    <dgm:cxn modelId="{F86EF798-FA11-9F4F-A5B7-7C198A8D0CD2}" type="presParOf" srcId="{C68DECC6-1D9F-EE44-A6CE-6AF3F338EAB5}" destId="{B377C6F6-3E9B-9F40-9106-E89F55965DD7}" srcOrd="1" destOrd="0" presId="urn:microsoft.com/office/officeart/2005/8/layout/list1"/>
    <dgm:cxn modelId="{476DA07E-8D47-4041-84FF-7A52E96CA4D9}" type="presParOf" srcId="{ACE4FBD6-9E58-4F49-8AB2-F8C9E4671E67}" destId="{1D17CC12-7D2C-4B4A-96AC-585E76609C4D}" srcOrd="5" destOrd="0" presId="urn:microsoft.com/office/officeart/2005/8/layout/list1"/>
    <dgm:cxn modelId="{351AAED7-2C63-DD4C-875A-2046274EF36D}" type="presParOf" srcId="{ACE4FBD6-9E58-4F49-8AB2-F8C9E4671E67}" destId="{5ED7B50C-9DC6-AA4C-8D19-22C23440CC68}" srcOrd="6" destOrd="0" presId="urn:microsoft.com/office/officeart/2005/8/layout/list1"/>
    <dgm:cxn modelId="{AB43AFAB-ECFD-6C45-BD5D-7D6BDF23682D}" type="presParOf" srcId="{ACE4FBD6-9E58-4F49-8AB2-F8C9E4671E67}" destId="{F068AD13-F6A9-B54C-9ACD-F269145D47F4}" srcOrd="7" destOrd="0" presId="urn:microsoft.com/office/officeart/2005/8/layout/list1"/>
    <dgm:cxn modelId="{03828E0C-C071-9945-A83A-9021F94A3F2F}" type="presParOf" srcId="{ACE4FBD6-9E58-4F49-8AB2-F8C9E4671E67}" destId="{FA91A7A7-A55C-3040-AFFF-B2C58258301B}" srcOrd="8" destOrd="0" presId="urn:microsoft.com/office/officeart/2005/8/layout/list1"/>
    <dgm:cxn modelId="{A9CC8D9E-FB92-4B49-9D68-9577D23D564F}" type="presParOf" srcId="{FA91A7A7-A55C-3040-AFFF-B2C58258301B}" destId="{BFDE13E0-9429-A04B-86AE-4104760E4455}" srcOrd="0" destOrd="0" presId="urn:microsoft.com/office/officeart/2005/8/layout/list1"/>
    <dgm:cxn modelId="{DF3C5E96-5406-444B-8D08-884579A77F2A}" type="presParOf" srcId="{FA91A7A7-A55C-3040-AFFF-B2C58258301B}" destId="{090C81AA-9501-2F4A-A549-188F9AFB34D3}" srcOrd="1" destOrd="0" presId="urn:microsoft.com/office/officeart/2005/8/layout/list1"/>
    <dgm:cxn modelId="{A696FAE4-F659-AB45-87EB-21CAD8FEDC54}" type="presParOf" srcId="{ACE4FBD6-9E58-4F49-8AB2-F8C9E4671E67}" destId="{8ABBC4D2-0F3F-CE4A-8584-A354D7EF998D}" srcOrd="9" destOrd="0" presId="urn:microsoft.com/office/officeart/2005/8/layout/list1"/>
    <dgm:cxn modelId="{C8EE4073-18C4-2F4E-B67F-4FE608251E4E}" type="presParOf" srcId="{ACE4FBD6-9E58-4F49-8AB2-F8C9E4671E67}" destId="{7DAEB561-2D4E-6445-A5C8-237073D3BB5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31760-1CA7-FC49-95D9-E084F1E74F8B}">
      <dsp:nvSpPr>
        <dsp:cNvPr id="0" name=""/>
        <dsp:cNvSpPr/>
      </dsp:nvSpPr>
      <dsp:spPr>
        <a:xfrm>
          <a:off x="0" y="742545"/>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797A1A-EBF7-3142-9ED8-414740C031D8}">
      <dsp:nvSpPr>
        <dsp:cNvPr id="0" name=""/>
        <dsp:cNvSpPr/>
      </dsp:nvSpPr>
      <dsp:spPr>
        <a:xfrm>
          <a:off x="377158" y="62719"/>
          <a:ext cx="5280225"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Organizational</a:t>
          </a:r>
        </a:p>
      </dsp:txBody>
      <dsp:txXfrm>
        <a:off x="430477" y="116038"/>
        <a:ext cx="5173587" cy="985602"/>
      </dsp:txXfrm>
    </dsp:sp>
    <dsp:sp modelId="{5ED7B50C-9DC6-AA4C-8D19-22C23440CC68}">
      <dsp:nvSpPr>
        <dsp:cNvPr id="0" name=""/>
        <dsp:cNvSpPr/>
      </dsp:nvSpPr>
      <dsp:spPr>
        <a:xfrm>
          <a:off x="0" y="2287159"/>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77C6F6-3E9B-9F40-9106-E89F55965DD7}">
      <dsp:nvSpPr>
        <dsp:cNvPr id="0" name=""/>
        <dsp:cNvSpPr/>
      </dsp:nvSpPr>
      <dsp:spPr>
        <a:xfrm>
          <a:off x="377158" y="1741039"/>
          <a:ext cx="5280225"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Financial</a:t>
          </a:r>
        </a:p>
      </dsp:txBody>
      <dsp:txXfrm>
        <a:off x="430477" y="1794358"/>
        <a:ext cx="5173587" cy="985602"/>
      </dsp:txXfrm>
    </dsp:sp>
    <dsp:sp modelId="{7DAEB561-2D4E-6445-A5C8-237073D3BB57}">
      <dsp:nvSpPr>
        <dsp:cNvPr id="0" name=""/>
        <dsp:cNvSpPr/>
      </dsp:nvSpPr>
      <dsp:spPr>
        <a:xfrm>
          <a:off x="0" y="3965479"/>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0C81AA-9501-2F4A-A549-188F9AFB34D3}">
      <dsp:nvSpPr>
        <dsp:cNvPr id="0" name=""/>
        <dsp:cNvSpPr/>
      </dsp:nvSpPr>
      <dsp:spPr>
        <a:xfrm>
          <a:off x="377158" y="3419359"/>
          <a:ext cx="5280225"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Technical</a:t>
          </a:r>
        </a:p>
      </dsp:txBody>
      <dsp:txXfrm>
        <a:off x="430477" y="3472678"/>
        <a:ext cx="5173587" cy="985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31760-1CA7-FC49-95D9-E084F1E74F8B}">
      <dsp:nvSpPr>
        <dsp:cNvPr id="0" name=""/>
        <dsp:cNvSpPr/>
      </dsp:nvSpPr>
      <dsp:spPr>
        <a:xfrm>
          <a:off x="0" y="742545"/>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797A1A-EBF7-3142-9ED8-414740C031D8}">
      <dsp:nvSpPr>
        <dsp:cNvPr id="0" name=""/>
        <dsp:cNvSpPr/>
      </dsp:nvSpPr>
      <dsp:spPr>
        <a:xfrm>
          <a:off x="377158" y="62719"/>
          <a:ext cx="5280225"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Organizational</a:t>
          </a:r>
        </a:p>
      </dsp:txBody>
      <dsp:txXfrm>
        <a:off x="430477" y="116038"/>
        <a:ext cx="5173587" cy="985602"/>
      </dsp:txXfrm>
    </dsp:sp>
    <dsp:sp modelId="{5ED7B50C-9DC6-AA4C-8D19-22C23440CC68}">
      <dsp:nvSpPr>
        <dsp:cNvPr id="0" name=""/>
        <dsp:cNvSpPr/>
      </dsp:nvSpPr>
      <dsp:spPr>
        <a:xfrm>
          <a:off x="0" y="2287159"/>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77C6F6-3E9B-9F40-9106-E89F55965DD7}">
      <dsp:nvSpPr>
        <dsp:cNvPr id="0" name=""/>
        <dsp:cNvSpPr/>
      </dsp:nvSpPr>
      <dsp:spPr>
        <a:xfrm>
          <a:off x="377158" y="1741039"/>
          <a:ext cx="5280225" cy="1092240"/>
        </a:xfrm>
        <a:prstGeom prst="roundRect">
          <a:avLst/>
        </a:prstGeom>
        <a:solidFill>
          <a:schemeClr val="accent1">
            <a:hueOff val="0"/>
            <a:satOff val="0"/>
            <a:lumOff val="0"/>
            <a:alpha val="1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Financial</a:t>
          </a:r>
        </a:p>
      </dsp:txBody>
      <dsp:txXfrm>
        <a:off x="430477" y="1794358"/>
        <a:ext cx="5173587" cy="985602"/>
      </dsp:txXfrm>
    </dsp:sp>
    <dsp:sp modelId="{7DAEB561-2D4E-6445-A5C8-237073D3BB57}">
      <dsp:nvSpPr>
        <dsp:cNvPr id="0" name=""/>
        <dsp:cNvSpPr/>
      </dsp:nvSpPr>
      <dsp:spPr>
        <a:xfrm>
          <a:off x="0" y="3965479"/>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0C81AA-9501-2F4A-A549-188F9AFB34D3}">
      <dsp:nvSpPr>
        <dsp:cNvPr id="0" name=""/>
        <dsp:cNvSpPr/>
      </dsp:nvSpPr>
      <dsp:spPr>
        <a:xfrm>
          <a:off x="377158" y="3419359"/>
          <a:ext cx="5280225" cy="1092240"/>
        </a:xfrm>
        <a:prstGeom prst="roundRect">
          <a:avLst/>
        </a:prstGeom>
        <a:solidFill>
          <a:schemeClr val="accent1">
            <a:hueOff val="0"/>
            <a:satOff val="0"/>
            <a:lumOff val="0"/>
            <a:alpha val="1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Technical</a:t>
          </a:r>
        </a:p>
      </dsp:txBody>
      <dsp:txXfrm>
        <a:off x="430477" y="3472678"/>
        <a:ext cx="5173587" cy="985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31760-1CA7-FC49-95D9-E084F1E74F8B}">
      <dsp:nvSpPr>
        <dsp:cNvPr id="0" name=""/>
        <dsp:cNvSpPr/>
      </dsp:nvSpPr>
      <dsp:spPr>
        <a:xfrm>
          <a:off x="0" y="742545"/>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797A1A-EBF7-3142-9ED8-414740C031D8}">
      <dsp:nvSpPr>
        <dsp:cNvPr id="0" name=""/>
        <dsp:cNvSpPr/>
      </dsp:nvSpPr>
      <dsp:spPr>
        <a:xfrm>
          <a:off x="377158" y="62719"/>
          <a:ext cx="5280225" cy="1092240"/>
        </a:xfrm>
        <a:prstGeom prst="roundRect">
          <a:avLst/>
        </a:prstGeom>
        <a:solidFill>
          <a:schemeClr val="accent1">
            <a:hueOff val="0"/>
            <a:satOff val="0"/>
            <a:lumOff val="0"/>
            <a:alpha val="1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Organizational</a:t>
          </a:r>
        </a:p>
      </dsp:txBody>
      <dsp:txXfrm>
        <a:off x="430477" y="116038"/>
        <a:ext cx="5173587" cy="985602"/>
      </dsp:txXfrm>
    </dsp:sp>
    <dsp:sp modelId="{5ED7B50C-9DC6-AA4C-8D19-22C23440CC68}">
      <dsp:nvSpPr>
        <dsp:cNvPr id="0" name=""/>
        <dsp:cNvSpPr/>
      </dsp:nvSpPr>
      <dsp:spPr>
        <a:xfrm>
          <a:off x="0" y="2287159"/>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77C6F6-3E9B-9F40-9106-E89F55965DD7}">
      <dsp:nvSpPr>
        <dsp:cNvPr id="0" name=""/>
        <dsp:cNvSpPr/>
      </dsp:nvSpPr>
      <dsp:spPr>
        <a:xfrm>
          <a:off x="377158" y="1741039"/>
          <a:ext cx="5280225"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Financial</a:t>
          </a:r>
        </a:p>
      </dsp:txBody>
      <dsp:txXfrm>
        <a:off x="430477" y="1794358"/>
        <a:ext cx="5173587" cy="985602"/>
      </dsp:txXfrm>
    </dsp:sp>
    <dsp:sp modelId="{7DAEB561-2D4E-6445-A5C8-237073D3BB57}">
      <dsp:nvSpPr>
        <dsp:cNvPr id="0" name=""/>
        <dsp:cNvSpPr/>
      </dsp:nvSpPr>
      <dsp:spPr>
        <a:xfrm>
          <a:off x="0" y="3965479"/>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0C81AA-9501-2F4A-A549-188F9AFB34D3}">
      <dsp:nvSpPr>
        <dsp:cNvPr id="0" name=""/>
        <dsp:cNvSpPr/>
      </dsp:nvSpPr>
      <dsp:spPr>
        <a:xfrm>
          <a:off x="377158" y="3419359"/>
          <a:ext cx="5280225" cy="1092240"/>
        </a:xfrm>
        <a:prstGeom prst="roundRect">
          <a:avLst/>
        </a:prstGeom>
        <a:solidFill>
          <a:schemeClr val="accent1">
            <a:hueOff val="0"/>
            <a:satOff val="0"/>
            <a:lumOff val="0"/>
            <a:alpha val="1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Technical</a:t>
          </a:r>
        </a:p>
      </dsp:txBody>
      <dsp:txXfrm>
        <a:off x="430477" y="3472678"/>
        <a:ext cx="5173587" cy="9856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31760-1CA7-FC49-95D9-E084F1E74F8B}">
      <dsp:nvSpPr>
        <dsp:cNvPr id="0" name=""/>
        <dsp:cNvSpPr/>
      </dsp:nvSpPr>
      <dsp:spPr>
        <a:xfrm>
          <a:off x="0" y="742545"/>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797A1A-EBF7-3142-9ED8-414740C031D8}">
      <dsp:nvSpPr>
        <dsp:cNvPr id="0" name=""/>
        <dsp:cNvSpPr/>
      </dsp:nvSpPr>
      <dsp:spPr>
        <a:xfrm>
          <a:off x="377158" y="62719"/>
          <a:ext cx="5280225" cy="1092240"/>
        </a:xfrm>
        <a:prstGeom prst="roundRect">
          <a:avLst/>
        </a:prstGeom>
        <a:solidFill>
          <a:schemeClr val="accent1">
            <a:hueOff val="0"/>
            <a:satOff val="0"/>
            <a:lumOff val="0"/>
            <a:alpha val="1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Organizational</a:t>
          </a:r>
        </a:p>
      </dsp:txBody>
      <dsp:txXfrm>
        <a:off x="430477" y="116038"/>
        <a:ext cx="5173587" cy="985602"/>
      </dsp:txXfrm>
    </dsp:sp>
    <dsp:sp modelId="{5ED7B50C-9DC6-AA4C-8D19-22C23440CC68}">
      <dsp:nvSpPr>
        <dsp:cNvPr id="0" name=""/>
        <dsp:cNvSpPr/>
      </dsp:nvSpPr>
      <dsp:spPr>
        <a:xfrm>
          <a:off x="0" y="2287159"/>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77C6F6-3E9B-9F40-9106-E89F55965DD7}">
      <dsp:nvSpPr>
        <dsp:cNvPr id="0" name=""/>
        <dsp:cNvSpPr/>
      </dsp:nvSpPr>
      <dsp:spPr>
        <a:xfrm>
          <a:off x="377158" y="1741039"/>
          <a:ext cx="5280225" cy="1092240"/>
        </a:xfrm>
        <a:prstGeom prst="roundRect">
          <a:avLst/>
        </a:prstGeom>
        <a:solidFill>
          <a:schemeClr val="accent1">
            <a:hueOff val="0"/>
            <a:satOff val="0"/>
            <a:lumOff val="0"/>
            <a:alpha val="1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Financial</a:t>
          </a:r>
        </a:p>
      </dsp:txBody>
      <dsp:txXfrm>
        <a:off x="430477" y="1794358"/>
        <a:ext cx="5173587" cy="985602"/>
      </dsp:txXfrm>
    </dsp:sp>
    <dsp:sp modelId="{7DAEB561-2D4E-6445-A5C8-237073D3BB57}">
      <dsp:nvSpPr>
        <dsp:cNvPr id="0" name=""/>
        <dsp:cNvSpPr/>
      </dsp:nvSpPr>
      <dsp:spPr>
        <a:xfrm>
          <a:off x="0" y="3965479"/>
          <a:ext cx="7543179"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0C81AA-9501-2F4A-A549-188F9AFB34D3}">
      <dsp:nvSpPr>
        <dsp:cNvPr id="0" name=""/>
        <dsp:cNvSpPr/>
      </dsp:nvSpPr>
      <dsp:spPr>
        <a:xfrm>
          <a:off x="377158" y="3419359"/>
          <a:ext cx="5280225"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80" tIns="0" rIns="199580" bIns="0" numCol="1" spcCol="1270" anchor="ctr" anchorCtr="0">
          <a:noAutofit/>
        </a:bodyPr>
        <a:lstStyle/>
        <a:p>
          <a:pPr marL="0" lvl="0" indent="0" algn="l" defTabSz="1644650">
            <a:lnSpc>
              <a:spcPct val="90000"/>
            </a:lnSpc>
            <a:spcBef>
              <a:spcPct val="0"/>
            </a:spcBef>
            <a:spcAft>
              <a:spcPct val="35000"/>
            </a:spcAft>
            <a:buNone/>
          </a:pPr>
          <a:r>
            <a:rPr lang="en-US" sz="3700" kern="1200" dirty="0"/>
            <a:t>Technical</a:t>
          </a:r>
        </a:p>
      </dsp:txBody>
      <dsp:txXfrm>
        <a:off x="430477" y="3472678"/>
        <a:ext cx="5173587" cy="9856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c4969be80_0_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 name="Google Shape;89;g3c4969be8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orbel"/>
              <a:ea typeface="Corbel"/>
              <a:cs typeface="Corbel"/>
              <a:sym typeface="Corbel"/>
            </a:endParaRPr>
          </a:p>
          <a:p>
            <a:pPr marL="0" marR="0" lvl="0" indent="0" algn="l" rtl="0">
              <a:spcBef>
                <a:spcPts val="0"/>
              </a:spcBef>
              <a:spcAft>
                <a:spcPts val="0"/>
              </a:spcAft>
              <a:buNone/>
            </a:pPr>
            <a:endParaRPr sz="1200" b="0" i="0" u="none" strike="noStrike" cap="none">
              <a:solidFill>
                <a:schemeClr val="dk1"/>
              </a:solidFill>
              <a:latin typeface="Corbel"/>
              <a:ea typeface="Corbel"/>
              <a:cs typeface="Corbel"/>
              <a:sym typeface="Corbel"/>
            </a:endParaRPr>
          </a:p>
        </p:txBody>
      </p:sp>
      <p:sp>
        <p:nvSpPr>
          <p:cNvPr id="90" name="Google Shape;90;g3c4969be8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orbel"/>
                <a:ea typeface="Corbel"/>
                <a:cs typeface="Corbel"/>
                <a:sym typeface="Corbel"/>
              </a:rPr>
              <a:t>1</a:t>
            </a:fld>
            <a:endParaRPr sz="1200" b="0" i="0" u="none" strike="noStrike" cap="none">
              <a:solidFill>
                <a:schemeClr val="dk1"/>
              </a:solidFill>
              <a:latin typeface="Corbel"/>
              <a:ea typeface="Corbel"/>
              <a:cs typeface="Corbel"/>
              <a:sym typeface="Corbe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c4969be80_0_3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3" name="Google Shape;273;g3c4969be80_0_31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c4969be80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2" name="Google Shape;282;g3c4969be80_0_31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c4969be80_0_39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Google Shape;348;g3c4969be80_0_3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49" name="Google Shape;349;g3c4969be80_0_3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GB"/>
              <a:t>25</a:t>
            </a:fld>
            <a:endParaRPr/>
          </a:p>
        </p:txBody>
      </p:sp>
    </p:spTree>
    <p:extLst>
      <p:ext uri="{BB962C8B-B14F-4D97-AF65-F5344CB8AC3E}">
        <p14:creationId xmlns:p14="http://schemas.microsoft.com/office/powerpoint/2010/main" val="39518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4969be8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6" name="Google Shape;316;g3c4969be80_0_33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c4969be8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4" name="Google Shape;364;g3c4969be80_0_41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c4969be80_0_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Google Shape;98;g3c4969be80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1" u="none" strike="noStrike" cap="none">
              <a:solidFill>
                <a:schemeClr val="dk1"/>
              </a:solidFill>
              <a:latin typeface="Corbel"/>
              <a:ea typeface="Corbel"/>
              <a:cs typeface="Corbel"/>
              <a:sym typeface="Corbel"/>
            </a:endParaRPr>
          </a:p>
        </p:txBody>
      </p:sp>
      <p:sp>
        <p:nvSpPr>
          <p:cNvPr id="99" name="Google Shape;99;g3c4969be80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rgbClr val="000000"/>
                </a:solidFill>
                <a:latin typeface="Corbel"/>
                <a:ea typeface="Corbel"/>
                <a:cs typeface="Corbel"/>
                <a:sym typeface="Corbel"/>
              </a:rPr>
              <a:t>3</a:t>
            </a:fld>
            <a:endParaRPr sz="1200" b="0" i="0" u="none" strike="noStrike" cap="none">
              <a:solidFill>
                <a:srgbClr val="000000"/>
              </a:solidFill>
              <a:latin typeface="Corbel"/>
              <a:ea typeface="Corbel"/>
              <a:cs typeface="Corbel"/>
              <a:sym typeface="Corbe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c66728111_1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40" name="Google Shape;440;g3c66728111_1_8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524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c4aa2a799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8" name="Google Shape;138;g3c4aa2a799_0_5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bef43042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31" name="Google Shape;231;g3bef430421_0_2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a8376120b_0_5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g3a8376120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5738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bef430421_3_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Google Shape;128;g3bef430421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9" name="Google Shape;129;g3bef430421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GB"/>
              <a:t>18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bef430421_0_22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4" name="Google Shape;144;g3bef430421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ELIXIR’s services include databases, tools, standards and how to achieve interoperability of standards, training courses, compute resources, data management support and industry cooperation and technology transfer. The list of services is constantly evolving</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1" i="0" u="none" strike="noStrike" cap="none">
                <a:solidFill>
                  <a:schemeClr val="dk1"/>
                </a:solidFill>
                <a:latin typeface="Calibri"/>
                <a:ea typeface="Calibri"/>
                <a:cs typeface="Calibri"/>
                <a:sym typeface="Calibri"/>
              </a:rPr>
              <a:t>Data deposition:</a:t>
            </a:r>
            <a:r>
              <a:rPr lang="en-GB" sz="1200" b="0" i="0" u="none" strike="noStrike" cap="none">
                <a:solidFill>
                  <a:schemeClr val="dk1"/>
                </a:solidFill>
                <a:latin typeface="Calibri"/>
                <a:ea typeface="Calibri"/>
                <a:cs typeface="Calibri"/>
                <a:sym typeface="Calibri"/>
              </a:rPr>
              <a:t>  ELIXIR Nodes run several data deposition archives where researchers can save their data. Deposition is usually done online and is free as a public resource. The major deposition archives run by ELIXIR Nodes include ENA, EGA, PDBe, EuropePMC</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1" i="0" u="none" strike="noStrike" cap="none">
                <a:solidFill>
                  <a:schemeClr val="dk1"/>
                </a:solidFill>
                <a:latin typeface="Calibri"/>
                <a:ea typeface="Calibri"/>
                <a:cs typeface="Calibri"/>
                <a:sym typeface="Calibri"/>
              </a:rPr>
              <a:t>Added-value databases</a:t>
            </a:r>
            <a:r>
              <a:rPr lang="en-GB" sz="1200" b="0" i="0" u="none" strike="noStrike" cap="none">
                <a:solidFill>
                  <a:schemeClr val="dk1"/>
                </a:solidFill>
                <a:latin typeface="Calibri"/>
                <a:ea typeface="Calibri"/>
                <a:cs typeface="Calibri"/>
                <a:sym typeface="Calibri"/>
              </a:rPr>
              <a:t> </a:t>
            </a:r>
            <a:r>
              <a:rPr lang="en-GB" sz="1200" b="1" i="0" u="none" strike="noStrike" cap="none">
                <a:solidFill>
                  <a:schemeClr val="dk1"/>
                </a:solidFill>
                <a:latin typeface="Calibri"/>
                <a:ea typeface="Calibri"/>
                <a:cs typeface="Calibri"/>
                <a:sym typeface="Calibri"/>
              </a:rPr>
              <a:t>: </a:t>
            </a:r>
            <a:r>
              <a:rPr lang="en-GB" sz="1200" b="0" i="0" u="none" strike="noStrike" cap="none">
                <a:solidFill>
                  <a:schemeClr val="dk1"/>
                </a:solidFill>
                <a:latin typeface="Calibri"/>
                <a:ea typeface="Calibri"/>
                <a:cs typeface="Calibri"/>
                <a:sym typeface="Calibri"/>
              </a:rPr>
              <a:t>Added-value databases process, analyse and annotate data (adding comments and other information) from deposition archives and make them accessible to wider scientific community. The added value comes from data processing, additional annotation, or mapping to standardized vocabularies or ontologies (a formal specification of terms and relationships among them). They facilitate the discovery of useful data and the usage of it. Examples of the major knowledge-bases run by ELIXIR Nodes include: UniProt, Ensembl, OrphaNet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Using</a:t>
            </a:r>
            <a:r>
              <a:rPr lang="en-GB" sz="1200" b="1" i="0" u="none" strike="noStrike" cap="none">
                <a:solidFill>
                  <a:schemeClr val="dk1"/>
                </a:solidFill>
                <a:latin typeface="Calibri"/>
                <a:ea typeface="Calibri"/>
                <a:cs typeface="Calibri"/>
                <a:sym typeface="Calibri"/>
              </a:rPr>
              <a:t> Compute services</a:t>
            </a:r>
            <a:r>
              <a:rPr lang="en-GB" sz="1200" b="0" i="0" u="none" strike="noStrike" cap="none">
                <a:solidFill>
                  <a:schemeClr val="dk1"/>
                </a:solidFill>
                <a:latin typeface="Calibri"/>
                <a:ea typeface="Calibri"/>
                <a:cs typeface="Calibri"/>
                <a:sym typeface="Calibri"/>
              </a:rPr>
              <a:t>, researchers can carry out computationally intensive modeling and simulation studies and make the most of the big data revolution in the life science. Several ELIXIR Nodes offer Cloud computing services, which enable researchers use compute resources on-demand, without the need to manage their own hardware or datacenter in-house. Services currently available: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Computerome (ELIXIR Denmark, </a:t>
            </a:r>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ePouta, cPouta (ELIXIR Finland)</a:t>
            </a:r>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Embassy cloud (EMBL-BLI)</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1" i="0" u="none" strike="noStrike" cap="none">
                <a:solidFill>
                  <a:schemeClr val="dk1"/>
                </a:solidFill>
                <a:latin typeface="Calibri"/>
                <a:ea typeface="Calibri"/>
                <a:cs typeface="Calibri"/>
                <a:sym typeface="Calibri"/>
              </a:rPr>
              <a:t>Training:</a:t>
            </a:r>
            <a:r>
              <a:rPr lang="en-GB" sz="1200" b="0" i="0" u="none" strike="noStrike" cap="none">
                <a:solidFill>
                  <a:schemeClr val="dk1"/>
                </a:solidFill>
                <a:latin typeface="Calibri"/>
                <a:ea typeface="Calibri"/>
                <a:cs typeface="Calibri"/>
                <a:sym typeface="Calibri"/>
              </a:rPr>
              <a:t> ELIXIR Training trains European developers, trainers and researchers within ELIXIR communities. The developers are trained to get a better performance and use relevant methodologies to implement software. Trainers are trained to deliver courses to use ELIXIR services. Researchers are trained to effectively use the tools and services offered by ELIXIR. ELIXIR training portal TeSS collects training related materials - users can browse, discover and organise life science training resources aggregated automatically from ELIXIR Nodes and 3rd party providers.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1" i="0" u="none" strike="noStrike" cap="none">
                <a:solidFill>
                  <a:schemeClr val="dk1"/>
                </a:solidFill>
                <a:latin typeface="Calibri"/>
                <a:ea typeface="Calibri"/>
                <a:cs typeface="Calibri"/>
                <a:sym typeface="Calibri"/>
              </a:rPr>
              <a:t>Data management: </a:t>
            </a:r>
            <a:r>
              <a:rPr lang="en-GB" sz="1200" b="0" i="0" u="none" strike="noStrike" cap="none">
                <a:solidFill>
                  <a:schemeClr val="dk1"/>
                </a:solidFill>
                <a:latin typeface="Calibri"/>
                <a:ea typeface="Calibri"/>
                <a:cs typeface="Calibri"/>
                <a:sym typeface="Calibri"/>
              </a:rPr>
              <a:t>Several ELIXIR Nodes offer practical help to research teams in developing and implementing their data management plans. The support ranges from practical help to research project in drafting their data management plans to services </a:t>
            </a:r>
            <a:endParaRPr/>
          </a:p>
          <a:p>
            <a:pPr marL="0" marR="0" lvl="0" indent="0" algn="l"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1" i="0" u="none" strike="noStrike" cap="none">
                <a:solidFill>
                  <a:schemeClr val="dk1"/>
                </a:solidFill>
                <a:latin typeface="Calibri"/>
                <a:ea typeface="Calibri"/>
                <a:cs typeface="Calibri"/>
                <a:sym typeface="Calibri"/>
              </a:rPr>
              <a:t>Industry: </a:t>
            </a:r>
            <a:r>
              <a:rPr lang="en-GB" sz="1200" b="0" i="0" u="none" strike="noStrike" cap="none">
                <a:solidFill>
                  <a:schemeClr val="dk1"/>
                </a:solidFill>
                <a:latin typeface="Calibri"/>
                <a:ea typeface="Calibri"/>
                <a:cs typeface="Calibri"/>
                <a:sym typeface="Calibri"/>
              </a:rPr>
              <a:t>ELIXIR's Innovation and SME programme is a series of specialised events that bring together operators of ELIXIR services with industry and SME representatives, who have the opportunity to learn how to effectively use the bioinformatics tools and services offered by ELIXIR.</a:t>
            </a:r>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GB" sz="1200" b="1" i="0" u="none" strike="noStrike" cap="none">
                <a:solidFill>
                  <a:schemeClr val="dk1"/>
                </a:solidFill>
                <a:latin typeface="Calibri"/>
                <a:ea typeface="Calibri"/>
                <a:cs typeface="Calibri"/>
                <a:sym typeface="Calibri"/>
              </a:rPr>
              <a:t>Tools:</a:t>
            </a:r>
            <a:endParaRPr/>
          </a:p>
          <a:p>
            <a:pPr marL="0" marR="0" lvl="0" indent="0" algn="l"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5" name="Google Shape;145;g3bef430421_0_2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bef430421_0_30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3bef430421_0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e.g. Mandatory</a:t>
            </a:r>
            <a:endParaRPr/>
          </a:p>
          <a:p>
            <a:pPr marL="457200" marR="0" lvl="1"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IP addresses </a:t>
            </a:r>
            <a:endParaRPr/>
          </a:p>
          <a:p>
            <a:pPr marL="457200" marR="0" lvl="1"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Website page views</a:t>
            </a:r>
            <a:endParaRPr/>
          </a:p>
          <a:p>
            <a:pPr marL="457200" marR="0" lvl="1"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Mentions of Accession Numbers, Resources Names, Citation of Key papers in the literature (Europe PMC)</a:t>
            </a:r>
            <a:endParaRPr/>
          </a:p>
          <a:p>
            <a:pPr marL="457200" marR="0" lvl="1"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Open data statement (?)</a:t>
            </a:r>
            <a:endParaRPr/>
          </a:p>
          <a:p>
            <a:pPr marL="328020" marR="0" lvl="1" indent="-328020" algn="l" rtl="0">
              <a:spcBef>
                <a:spcPts val="0"/>
              </a:spcBef>
              <a:spcAft>
                <a:spcPts val="0"/>
              </a:spcAft>
              <a:buNone/>
            </a:pPr>
            <a:r>
              <a:rPr lang="en-GB" sz="2300" b="0" i="0" u="none" strike="noStrike" cap="none">
                <a:solidFill>
                  <a:schemeClr val="dk1"/>
                </a:solidFill>
                <a:latin typeface="Calibri"/>
                <a:ea typeface="Calibri"/>
                <a:cs typeface="Calibri"/>
                <a:sym typeface="Calibri"/>
              </a:rPr>
              <a:t>e.g. Optional</a:t>
            </a:r>
            <a:endParaRPr/>
          </a:p>
          <a:p>
            <a:pPr marL="457200" marR="0" lvl="1"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Submission rates </a:t>
            </a:r>
            <a:endParaRPr/>
          </a:p>
          <a:p>
            <a:pPr marL="457200" marR="0" lvl="1"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Curational effort</a:t>
            </a:r>
            <a:endParaRPr/>
          </a:p>
          <a:p>
            <a:pPr marL="457200" marR="0" lvl="1"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FTP downloads</a:t>
            </a:r>
            <a:endParaRPr/>
          </a:p>
          <a:p>
            <a:pPr marL="457200" marR="0" lvl="1"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International Coordination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6" name="Google Shape;246;g3bef430421_0_3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rgbClr val="000000"/>
                </a:solidFill>
                <a:latin typeface="Calibri"/>
                <a:ea typeface="Calibri"/>
                <a:cs typeface="Calibri"/>
                <a:sym typeface="Calibri"/>
              </a:rPr>
              <a:t>22</a:t>
            </a:fld>
            <a:endParaRPr sz="120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LIXIR-thank-you">
  <p:cSld name="ELIXIR-thank-you">
    <p:spTree>
      <p:nvGrpSpPr>
        <p:cNvPr id="1" name="Shape 12"/>
        <p:cNvGrpSpPr/>
        <p:nvPr/>
      </p:nvGrpSpPr>
      <p:grpSpPr>
        <a:xfrm>
          <a:off x="0" y="0"/>
          <a:ext cx="0" cy="0"/>
          <a:chOff x="0" y="0"/>
          <a:chExt cx="0" cy="0"/>
        </a:xfrm>
      </p:grpSpPr>
      <p:pic>
        <p:nvPicPr>
          <p:cNvPr id="13" name="Google Shape;13;p2" descr="elixir_helix_200_2.eps"/>
          <p:cNvPicPr preferRelativeResize="0"/>
          <p:nvPr/>
        </p:nvPicPr>
        <p:blipFill rotWithShape="1">
          <a:blip r:embed="rId2">
            <a:alphaModFix/>
          </a:blip>
          <a:srcRect/>
          <a:stretch/>
        </p:blipFill>
        <p:spPr>
          <a:xfrm>
            <a:off x="-48682" y="-26988"/>
            <a:ext cx="12240684" cy="6186488"/>
          </a:xfrm>
          <a:prstGeom prst="rect">
            <a:avLst/>
          </a:prstGeom>
          <a:noFill/>
          <a:ln>
            <a:noFill/>
          </a:ln>
        </p:spPr>
      </p:pic>
      <p:pic>
        <p:nvPicPr>
          <p:cNvPr id="14" name="Google Shape;14;p2"/>
          <p:cNvPicPr preferRelativeResize="0"/>
          <p:nvPr/>
        </p:nvPicPr>
        <p:blipFill rotWithShape="1">
          <a:blip r:embed="rId3">
            <a:alphaModFix/>
          </a:blip>
          <a:srcRect/>
          <a:stretch/>
        </p:blipFill>
        <p:spPr>
          <a:xfrm>
            <a:off x="5028179" y="6122067"/>
            <a:ext cx="660400" cy="546333"/>
          </a:xfrm>
          <a:prstGeom prst="rect">
            <a:avLst/>
          </a:prstGeom>
          <a:noFill/>
          <a:ln>
            <a:noFill/>
          </a:ln>
        </p:spPr>
      </p:pic>
      <p:sp>
        <p:nvSpPr>
          <p:cNvPr id="15" name="Google Shape;15;p2"/>
          <p:cNvSpPr txBox="1"/>
          <p:nvPr/>
        </p:nvSpPr>
        <p:spPr>
          <a:xfrm>
            <a:off x="6768076" y="5445126"/>
            <a:ext cx="4575142" cy="435276"/>
          </a:xfrm>
          <a:prstGeom prst="rect">
            <a:avLst/>
          </a:prstGeom>
          <a:noFill/>
          <a:ln>
            <a:noFill/>
          </a:ln>
        </p:spPr>
        <p:txBody>
          <a:bodyPr spcFirstLastPara="1" wrap="square" lIns="65300" tIns="32650" rIns="65300" bIns="32650" anchor="t" anchorCtr="0">
            <a:noAutofit/>
          </a:bodyPr>
          <a:lstStyle/>
          <a:p>
            <a:pPr marL="0" marR="0" lvl="0" indent="0" algn="r" rtl="0">
              <a:spcBef>
                <a:spcPts val="0"/>
              </a:spcBef>
              <a:spcAft>
                <a:spcPts val="0"/>
              </a:spcAft>
              <a:buNone/>
            </a:pPr>
            <a:r>
              <a:rPr lang="en-GB" sz="2400" b="0" i="1" u="none" strike="noStrike" cap="none">
                <a:solidFill>
                  <a:srgbClr val="003F41"/>
                </a:solidFill>
                <a:latin typeface="Corbel"/>
                <a:ea typeface="Corbel"/>
                <a:cs typeface="Corbel"/>
                <a:sym typeface="Corbel"/>
              </a:rPr>
              <a:t>www.elixir-europe.org/excelerate</a:t>
            </a:r>
            <a:endParaRPr sz="2400" b="0" i="1" u="none" strike="noStrike" cap="none">
              <a:solidFill>
                <a:srgbClr val="003F41"/>
              </a:solidFill>
              <a:latin typeface="Corbel"/>
              <a:ea typeface="Corbel"/>
              <a:cs typeface="Corbel"/>
              <a:sym typeface="Corbel"/>
            </a:endParaRPr>
          </a:p>
        </p:txBody>
      </p:sp>
      <p:sp>
        <p:nvSpPr>
          <p:cNvPr id="16" name="Google Shape;16;p2"/>
          <p:cNvSpPr txBox="1"/>
          <p:nvPr/>
        </p:nvSpPr>
        <p:spPr>
          <a:xfrm>
            <a:off x="5548157" y="6265174"/>
            <a:ext cx="2168485" cy="373062"/>
          </a:xfrm>
          <a:prstGeom prst="rect">
            <a:avLst/>
          </a:prstGeom>
          <a:noFill/>
          <a:ln>
            <a:noFill/>
          </a:ln>
        </p:spPr>
        <p:txBody>
          <a:bodyPr spcFirstLastPara="1" wrap="square" lIns="65300" tIns="32650" rIns="65300" bIns="32650" anchor="t" anchorCtr="0">
            <a:noAutofit/>
          </a:bodyPr>
          <a:lstStyle/>
          <a:p>
            <a:pPr marL="0" marR="0" lvl="0" indent="0" algn="l" rtl="0">
              <a:spcBef>
                <a:spcPts val="0"/>
              </a:spcBef>
              <a:spcAft>
                <a:spcPts val="0"/>
              </a:spcAft>
              <a:buNone/>
            </a:pPr>
            <a:r>
              <a:rPr lang="en-GB" sz="2000" b="0" i="1" u="none" strike="noStrike" cap="none">
                <a:solidFill>
                  <a:srgbClr val="003F41"/>
                </a:solidFill>
                <a:latin typeface="Corbel"/>
                <a:ea typeface="Corbel"/>
                <a:cs typeface="Corbel"/>
                <a:sym typeface="Corbel"/>
              </a:rPr>
              <a:t>@ELIXIREurope</a:t>
            </a:r>
            <a:endParaRPr sz="2000" b="0" i="1" u="none" strike="noStrike" cap="none">
              <a:solidFill>
                <a:srgbClr val="003F41"/>
              </a:solidFill>
              <a:latin typeface="Corbel"/>
              <a:ea typeface="Corbel"/>
              <a:cs typeface="Corbel"/>
              <a:sym typeface="Corbel"/>
            </a:endParaRPr>
          </a:p>
        </p:txBody>
      </p:sp>
      <p:pic>
        <p:nvPicPr>
          <p:cNvPr id="17" name="Google Shape;17;p2"/>
          <p:cNvPicPr preferRelativeResize="0"/>
          <p:nvPr/>
        </p:nvPicPr>
        <p:blipFill rotWithShape="1">
          <a:blip r:embed="rId4">
            <a:alphaModFix/>
          </a:blip>
          <a:srcRect/>
          <a:stretch/>
        </p:blipFill>
        <p:spPr>
          <a:xfrm>
            <a:off x="8377161" y="6122067"/>
            <a:ext cx="552451" cy="557445"/>
          </a:xfrm>
          <a:prstGeom prst="rect">
            <a:avLst/>
          </a:prstGeom>
          <a:noFill/>
          <a:ln>
            <a:noFill/>
          </a:ln>
        </p:spPr>
      </p:pic>
      <p:sp>
        <p:nvSpPr>
          <p:cNvPr id="18" name="Google Shape;18;p2"/>
          <p:cNvSpPr txBox="1"/>
          <p:nvPr/>
        </p:nvSpPr>
        <p:spPr>
          <a:xfrm>
            <a:off x="8916913" y="6265174"/>
            <a:ext cx="4116916" cy="373062"/>
          </a:xfrm>
          <a:prstGeom prst="rect">
            <a:avLst/>
          </a:prstGeom>
          <a:noFill/>
          <a:ln>
            <a:noFill/>
          </a:ln>
        </p:spPr>
        <p:txBody>
          <a:bodyPr spcFirstLastPara="1" wrap="square" lIns="65300" tIns="32650" rIns="65300" bIns="32650" anchor="t" anchorCtr="0">
            <a:noAutofit/>
          </a:bodyPr>
          <a:lstStyle/>
          <a:p>
            <a:pPr marL="0" marR="0" lvl="0" indent="0" algn="l" rtl="0">
              <a:spcBef>
                <a:spcPts val="0"/>
              </a:spcBef>
              <a:spcAft>
                <a:spcPts val="0"/>
              </a:spcAft>
              <a:buNone/>
            </a:pPr>
            <a:r>
              <a:rPr lang="en-GB" sz="2000" b="0" i="1" u="none" strike="noStrike" cap="none">
                <a:solidFill>
                  <a:srgbClr val="003F41"/>
                </a:solidFill>
                <a:latin typeface="Corbel"/>
                <a:ea typeface="Corbel"/>
                <a:cs typeface="Corbel"/>
                <a:sym typeface="Corbel"/>
              </a:rPr>
              <a:t>/company/elixir-europe</a:t>
            </a:r>
            <a:endParaRPr sz="2000" b="0" i="1" u="none" strike="noStrike" cap="none">
              <a:solidFill>
                <a:srgbClr val="003F41"/>
              </a:solidFill>
              <a:latin typeface="Corbel"/>
              <a:ea typeface="Corbel"/>
              <a:cs typeface="Corbel"/>
              <a:sym typeface="Corbel"/>
            </a:endParaRPr>
          </a:p>
        </p:txBody>
      </p:sp>
      <p:sp>
        <p:nvSpPr>
          <p:cNvPr id="19" name="Google Shape;19;p2"/>
          <p:cNvSpPr txBox="1">
            <a:spLocks noGrp="1"/>
          </p:cNvSpPr>
          <p:nvPr>
            <p:ph type="ctrTitle"/>
          </p:nvPr>
        </p:nvSpPr>
        <p:spPr>
          <a:xfrm>
            <a:off x="911424" y="3645025"/>
            <a:ext cx="10363200" cy="1225021"/>
          </a:xfrm>
          <a:prstGeom prst="rect">
            <a:avLst/>
          </a:prstGeom>
          <a:noFill/>
          <a:ln>
            <a:noFill/>
          </a:ln>
        </p:spPr>
        <p:txBody>
          <a:bodyPr spcFirstLastPara="1" wrap="square" lIns="0" tIns="0" rIns="0" bIns="0" anchor="t" anchorCtr="0"/>
          <a:lstStyle>
            <a:lvl1pPr marR="0" lvl="0" algn="r" rtl="0">
              <a:spcBef>
                <a:spcPts val="0"/>
              </a:spcBef>
              <a:spcAft>
                <a:spcPts val="0"/>
              </a:spcAft>
              <a:buSzPts val="1400"/>
              <a:buNone/>
              <a:defRPr sz="4000" b="1" i="0" u="none" strike="noStrike" cap="none">
                <a:solidFill>
                  <a:srgbClr val="172C4B"/>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
        <p:nvSpPr>
          <p:cNvPr id="20" name="Google Shape;20;p2"/>
          <p:cNvSpPr txBox="1">
            <a:spLocks noGrp="1"/>
          </p:cNvSpPr>
          <p:nvPr>
            <p:ph type="body" idx="1"/>
          </p:nvPr>
        </p:nvSpPr>
        <p:spPr>
          <a:xfrm>
            <a:off x="6768075" y="4869160"/>
            <a:ext cx="4512733" cy="360040"/>
          </a:xfrm>
          <a:prstGeom prst="rect">
            <a:avLst/>
          </a:prstGeom>
          <a:noFill/>
          <a:ln>
            <a:noFill/>
          </a:ln>
        </p:spPr>
        <p:txBody>
          <a:bodyPr spcFirstLastPara="1" wrap="square" lIns="0" tIns="0" rIns="0" bIns="0" anchor="t" anchorCtr="0"/>
          <a:lstStyle>
            <a:lvl1pPr marL="457200" marR="0" lvl="0" indent="-228600" algn="r" rtl="0">
              <a:spcBef>
                <a:spcPts val="360"/>
              </a:spcBef>
              <a:spcAft>
                <a:spcPts val="0"/>
              </a:spcAft>
              <a:buClr>
                <a:schemeClr val="accent1"/>
              </a:buClr>
              <a:buSzPts val="1800"/>
              <a:buFont typeface="Corbel"/>
              <a:buNone/>
              <a:defRPr sz="1800" b="0" i="0" u="none" strike="noStrike" cap="none">
                <a:solidFill>
                  <a:schemeClr val="dk2"/>
                </a:solidFill>
                <a:latin typeface="Corbel"/>
                <a:ea typeface="Corbel"/>
                <a:cs typeface="Corbel"/>
                <a:sym typeface="Corbel"/>
              </a:defRPr>
            </a:lvl1pPr>
            <a:lvl2pPr marL="914400" marR="0" lvl="1"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2pPr>
            <a:lvl3pPr marL="1371600" marR="0" lvl="2"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3pPr>
            <a:lvl4pPr marL="1828800" marR="0" lvl="3"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4pPr>
            <a:lvl5pPr marL="2286000" marR="0" lvl="4"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5pPr>
            <a:lvl6pPr marL="2743200" marR="0" lvl="5" indent="-355600" algn="l" rtl="0">
              <a:spcBef>
                <a:spcPts val="6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9pPr>
          </a:lstStyle>
          <a:p>
            <a:endParaRPr/>
          </a:p>
        </p:txBody>
      </p:sp>
      <p:pic>
        <p:nvPicPr>
          <p:cNvPr id="21" name="Google Shape;21;p2"/>
          <p:cNvPicPr preferRelativeResize="0"/>
          <p:nvPr/>
        </p:nvPicPr>
        <p:blipFill rotWithShape="1">
          <a:blip r:embed="rId5">
            <a:alphaModFix/>
          </a:blip>
          <a:srcRect/>
          <a:stretch/>
        </p:blipFill>
        <p:spPr>
          <a:xfrm>
            <a:off x="303374" y="5981648"/>
            <a:ext cx="1075207" cy="686752"/>
          </a:xfrm>
          <a:prstGeom prst="rect">
            <a:avLst/>
          </a:prstGeom>
          <a:noFill/>
          <a:ln>
            <a:noFill/>
          </a:ln>
        </p:spPr>
      </p:pic>
      <p:pic>
        <p:nvPicPr>
          <p:cNvPr id="22" name="Google Shape;22;p2" descr="Excelerate_whitebackground.png"/>
          <p:cNvPicPr preferRelativeResize="0"/>
          <p:nvPr/>
        </p:nvPicPr>
        <p:blipFill rotWithShape="1">
          <a:blip r:embed="rId6">
            <a:alphaModFix/>
          </a:blip>
          <a:srcRect/>
          <a:stretch/>
        </p:blipFill>
        <p:spPr>
          <a:xfrm>
            <a:off x="1524015" y="6025231"/>
            <a:ext cx="1737194" cy="643169"/>
          </a:xfrm>
          <a:prstGeom prst="rect">
            <a:avLst/>
          </a:prstGeom>
          <a:noFill/>
          <a:ln>
            <a:noFill/>
          </a:ln>
        </p:spPr>
      </p:pic>
      <p:sp>
        <p:nvSpPr>
          <p:cNvPr id="23" name="Google Shape;23;p2"/>
          <p:cNvSpPr/>
          <p:nvPr/>
        </p:nvSpPr>
        <p:spPr>
          <a:xfrm>
            <a:off x="303374" y="5211671"/>
            <a:ext cx="3340578"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b="0" i="0" u="none" strike="noStrike" cap="none">
                <a:solidFill>
                  <a:srgbClr val="7F7F7F"/>
                </a:solidFill>
                <a:latin typeface="Arial"/>
                <a:ea typeface="Arial"/>
                <a:cs typeface="Arial"/>
                <a:sym typeface="Arial"/>
              </a:rPr>
              <a:t>ELIXIR-EXCELERATE is funded by the European Commission within the Research Infrastructures programme of Horizon 2020, grant agreement number 676559.</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70"/>
        <p:cNvGrpSpPr/>
        <p:nvPr/>
      </p:nvGrpSpPr>
      <p:grpSpPr>
        <a:xfrm>
          <a:off x="0" y="0"/>
          <a:ext cx="0" cy="0"/>
          <a:chOff x="0" y="0"/>
          <a:chExt cx="0" cy="0"/>
        </a:xfrm>
      </p:grpSpPr>
      <p:pic>
        <p:nvPicPr>
          <p:cNvPr id="71" name="Google Shape;71;p12"/>
          <p:cNvPicPr preferRelativeResize="0"/>
          <p:nvPr/>
        </p:nvPicPr>
        <p:blipFill rotWithShape="1">
          <a:blip r:embed="rId2">
            <a:alphaModFix/>
          </a:blip>
          <a:srcRect/>
          <a:stretch/>
        </p:blipFill>
        <p:spPr>
          <a:xfrm>
            <a:off x="235" y="0"/>
            <a:ext cx="3079630" cy="1035170"/>
          </a:xfrm>
          <a:prstGeom prst="rect">
            <a:avLst/>
          </a:prstGeom>
          <a:noFill/>
          <a:ln>
            <a:noFill/>
          </a:ln>
        </p:spPr>
      </p:pic>
      <p:sp>
        <p:nvSpPr>
          <p:cNvPr id="72" name="Google Shape;72;p12"/>
          <p:cNvSpPr txBox="1">
            <a:spLocks noGrp="1"/>
          </p:cNvSpPr>
          <p:nvPr>
            <p:ph type="body" idx="1"/>
          </p:nvPr>
        </p:nvSpPr>
        <p:spPr>
          <a:xfrm>
            <a:off x="539931" y="1316277"/>
            <a:ext cx="11026419" cy="4892934"/>
          </a:xfrm>
          <a:prstGeom prst="rect">
            <a:avLst/>
          </a:prstGeom>
          <a:noFill/>
          <a:ln>
            <a:noFill/>
          </a:ln>
        </p:spPr>
        <p:txBody>
          <a:bodyPr spcFirstLastPara="1" wrap="square" lIns="0" tIns="0" rIns="0" bIns="0" anchor="t" anchorCtr="0"/>
          <a:lstStyle>
            <a:lvl1pPr marL="457200" marR="0" lvl="0" indent="-381000" algn="l" rtl="0">
              <a:spcBef>
                <a:spcPts val="480"/>
              </a:spcBef>
              <a:spcAft>
                <a:spcPts val="0"/>
              </a:spcAft>
              <a:buClr>
                <a:srgbClr val="22577A"/>
              </a:buClr>
              <a:buSzPts val="2400"/>
              <a:buFont typeface="Corbel"/>
              <a:buChar char="•"/>
              <a:defRPr sz="2400" b="0" i="0" u="none" strike="noStrike" cap="none">
                <a:solidFill>
                  <a:srgbClr val="22577A"/>
                </a:solidFill>
                <a:latin typeface="Corbel"/>
                <a:ea typeface="Corbel"/>
                <a:cs typeface="Corbel"/>
                <a:sym typeface="Corbel"/>
              </a:defRPr>
            </a:lvl1pPr>
            <a:lvl2pPr marL="914400" marR="0" lvl="1" indent="-355600" algn="l" rtl="0">
              <a:spcBef>
                <a:spcPts val="600"/>
              </a:spcBef>
              <a:spcAft>
                <a:spcPts val="0"/>
              </a:spcAft>
              <a:buClr>
                <a:srgbClr val="22577A"/>
              </a:buClr>
              <a:buSzPts val="2000"/>
              <a:buFont typeface="Times"/>
              <a:buChar char="•"/>
              <a:defRPr sz="2000" b="0" i="0" u="none" strike="noStrike" cap="none">
                <a:solidFill>
                  <a:srgbClr val="22577A"/>
                </a:solidFill>
                <a:latin typeface="Corbel"/>
                <a:ea typeface="Corbel"/>
                <a:cs typeface="Corbel"/>
                <a:sym typeface="Corbel"/>
              </a:defRPr>
            </a:lvl2pPr>
            <a:lvl3pPr marL="1371600" marR="0" lvl="2" indent="-355600" algn="l" rtl="0">
              <a:spcBef>
                <a:spcPts val="600"/>
              </a:spcBef>
              <a:spcAft>
                <a:spcPts val="0"/>
              </a:spcAft>
              <a:buClr>
                <a:srgbClr val="22577A"/>
              </a:buClr>
              <a:buSzPts val="2000"/>
              <a:buFont typeface="Times"/>
              <a:buChar char="•"/>
              <a:defRPr sz="2000" b="0" i="0" u="none" strike="noStrike" cap="none">
                <a:solidFill>
                  <a:srgbClr val="22577A"/>
                </a:solidFill>
                <a:latin typeface="Corbel"/>
                <a:ea typeface="Corbel"/>
                <a:cs typeface="Corbel"/>
                <a:sym typeface="Corbel"/>
              </a:defRPr>
            </a:lvl3pPr>
            <a:lvl4pPr marL="1828800" marR="0" lvl="3" indent="-355600" algn="l" rtl="0">
              <a:spcBef>
                <a:spcPts val="600"/>
              </a:spcBef>
              <a:spcAft>
                <a:spcPts val="0"/>
              </a:spcAft>
              <a:buClr>
                <a:srgbClr val="22577A"/>
              </a:buClr>
              <a:buSzPts val="2000"/>
              <a:buFont typeface="Times"/>
              <a:buChar char="•"/>
              <a:defRPr sz="2000" b="0" i="0" u="none" strike="noStrike" cap="none">
                <a:solidFill>
                  <a:srgbClr val="22577A"/>
                </a:solidFill>
                <a:latin typeface="Corbel"/>
                <a:ea typeface="Corbel"/>
                <a:cs typeface="Corbel"/>
                <a:sym typeface="Corbel"/>
              </a:defRPr>
            </a:lvl4pPr>
            <a:lvl5pPr marL="2286000" marR="0" lvl="4" indent="-355600" algn="l" rtl="0">
              <a:spcBef>
                <a:spcPts val="600"/>
              </a:spcBef>
              <a:spcAft>
                <a:spcPts val="0"/>
              </a:spcAft>
              <a:buClr>
                <a:srgbClr val="22577A"/>
              </a:buClr>
              <a:buSzPts val="2000"/>
              <a:buFont typeface="Times"/>
              <a:buChar char="•"/>
              <a:defRPr sz="2000" b="0" i="0" u="none" strike="noStrike" cap="none">
                <a:solidFill>
                  <a:srgbClr val="22577A"/>
                </a:solidFill>
                <a:latin typeface="Corbel"/>
                <a:ea typeface="Corbel"/>
                <a:cs typeface="Corbel"/>
                <a:sym typeface="Corbel"/>
              </a:defRPr>
            </a:lvl5pPr>
            <a:lvl6pPr marL="2743200" marR="0" lvl="5" indent="-355600" algn="l" rtl="0">
              <a:spcBef>
                <a:spcPts val="6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9pPr>
          </a:lstStyle>
          <a:p>
            <a:endParaRPr/>
          </a:p>
        </p:txBody>
      </p:sp>
      <p:sp>
        <p:nvSpPr>
          <p:cNvPr id="73" name="Google Shape;73;p12"/>
          <p:cNvSpPr txBox="1">
            <a:spLocks noGrp="1"/>
          </p:cNvSpPr>
          <p:nvPr>
            <p:ph type="ftr" idx="11"/>
          </p:nvPr>
        </p:nvSpPr>
        <p:spPr>
          <a:xfrm>
            <a:off x="4038600" y="6391186"/>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5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4" name="Google Shape;74;p12"/>
          <p:cNvSpPr txBox="1">
            <a:spLocks noGrp="1"/>
          </p:cNvSpPr>
          <p:nvPr>
            <p:ph type="sldNum" idx="12"/>
          </p:nvPr>
        </p:nvSpPr>
        <p:spPr>
          <a:xfrm>
            <a:off x="536378" y="639408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050">
                <a:solidFill>
                  <a:schemeClr val="dk1"/>
                </a:solidFill>
                <a:latin typeface="Arial"/>
                <a:ea typeface="Arial"/>
                <a:cs typeface="Arial"/>
                <a:sym typeface="Arial"/>
              </a:defRPr>
            </a:lvl1pPr>
            <a:lvl2pPr marL="0" marR="0" lvl="1" indent="0" algn="l" rtl="0">
              <a:spcBef>
                <a:spcPts val="0"/>
              </a:spcBef>
              <a:spcAft>
                <a:spcPts val="0"/>
              </a:spcAft>
              <a:buNone/>
              <a:defRPr sz="1050">
                <a:solidFill>
                  <a:schemeClr val="dk1"/>
                </a:solidFill>
                <a:latin typeface="Arial"/>
                <a:ea typeface="Arial"/>
                <a:cs typeface="Arial"/>
                <a:sym typeface="Arial"/>
              </a:defRPr>
            </a:lvl2pPr>
            <a:lvl3pPr marL="0" marR="0" lvl="2" indent="0" algn="l" rtl="0">
              <a:spcBef>
                <a:spcPts val="0"/>
              </a:spcBef>
              <a:spcAft>
                <a:spcPts val="0"/>
              </a:spcAft>
              <a:buNone/>
              <a:defRPr sz="1050">
                <a:solidFill>
                  <a:schemeClr val="dk1"/>
                </a:solidFill>
                <a:latin typeface="Arial"/>
                <a:ea typeface="Arial"/>
                <a:cs typeface="Arial"/>
                <a:sym typeface="Arial"/>
              </a:defRPr>
            </a:lvl3pPr>
            <a:lvl4pPr marL="0" marR="0" lvl="3" indent="0" algn="l" rtl="0">
              <a:spcBef>
                <a:spcPts val="0"/>
              </a:spcBef>
              <a:spcAft>
                <a:spcPts val="0"/>
              </a:spcAft>
              <a:buNone/>
              <a:defRPr sz="1050">
                <a:solidFill>
                  <a:schemeClr val="dk1"/>
                </a:solidFill>
                <a:latin typeface="Arial"/>
                <a:ea typeface="Arial"/>
                <a:cs typeface="Arial"/>
                <a:sym typeface="Arial"/>
              </a:defRPr>
            </a:lvl4pPr>
            <a:lvl5pPr marL="0" marR="0" lvl="4" indent="0" algn="l" rtl="0">
              <a:spcBef>
                <a:spcPts val="0"/>
              </a:spcBef>
              <a:spcAft>
                <a:spcPts val="0"/>
              </a:spcAft>
              <a:buNone/>
              <a:defRPr sz="1050">
                <a:solidFill>
                  <a:schemeClr val="dk1"/>
                </a:solidFill>
                <a:latin typeface="Arial"/>
                <a:ea typeface="Arial"/>
                <a:cs typeface="Arial"/>
                <a:sym typeface="Arial"/>
              </a:defRPr>
            </a:lvl5pPr>
            <a:lvl6pPr marL="0" marR="0" lvl="5" indent="0" algn="l" rtl="0">
              <a:spcBef>
                <a:spcPts val="0"/>
              </a:spcBef>
              <a:spcAft>
                <a:spcPts val="0"/>
              </a:spcAft>
              <a:buNone/>
              <a:defRPr sz="1050">
                <a:solidFill>
                  <a:schemeClr val="dk1"/>
                </a:solidFill>
                <a:latin typeface="Arial"/>
                <a:ea typeface="Arial"/>
                <a:cs typeface="Arial"/>
                <a:sym typeface="Arial"/>
              </a:defRPr>
            </a:lvl6pPr>
            <a:lvl7pPr marL="0" marR="0" lvl="6" indent="0" algn="l" rtl="0">
              <a:spcBef>
                <a:spcPts val="0"/>
              </a:spcBef>
              <a:spcAft>
                <a:spcPts val="0"/>
              </a:spcAft>
              <a:buNone/>
              <a:defRPr sz="1050">
                <a:solidFill>
                  <a:schemeClr val="dk1"/>
                </a:solidFill>
                <a:latin typeface="Arial"/>
                <a:ea typeface="Arial"/>
                <a:cs typeface="Arial"/>
                <a:sym typeface="Arial"/>
              </a:defRPr>
            </a:lvl7pPr>
            <a:lvl8pPr marL="0" marR="0" lvl="7" indent="0" algn="l" rtl="0">
              <a:spcBef>
                <a:spcPts val="0"/>
              </a:spcBef>
              <a:spcAft>
                <a:spcPts val="0"/>
              </a:spcAft>
              <a:buNone/>
              <a:defRPr sz="1050">
                <a:solidFill>
                  <a:schemeClr val="dk1"/>
                </a:solidFill>
                <a:latin typeface="Arial"/>
                <a:ea typeface="Arial"/>
                <a:cs typeface="Arial"/>
                <a:sym typeface="Arial"/>
              </a:defRPr>
            </a:lvl8pPr>
            <a:lvl9pPr marL="0" marR="0" lvl="8" indent="0" algn="l" rtl="0">
              <a:spcBef>
                <a:spcPts val="0"/>
              </a:spcBef>
              <a:spcAft>
                <a:spcPts val="0"/>
              </a:spcAft>
              <a:buNone/>
              <a:defRPr sz="105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pic>
        <p:nvPicPr>
          <p:cNvPr id="75" name="Google Shape;75;p12"/>
          <p:cNvPicPr preferRelativeResize="0"/>
          <p:nvPr/>
        </p:nvPicPr>
        <p:blipFill rotWithShape="1">
          <a:blip r:embed="rId3">
            <a:alphaModFix/>
          </a:blip>
          <a:srcRect/>
          <a:stretch/>
        </p:blipFill>
        <p:spPr>
          <a:xfrm>
            <a:off x="3420434" y="1"/>
            <a:ext cx="8145916" cy="672859"/>
          </a:xfrm>
          <a:prstGeom prst="rect">
            <a:avLst/>
          </a:prstGeom>
          <a:noFill/>
          <a:ln>
            <a:noFill/>
          </a:ln>
        </p:spPr>
      </p:pic>
      <p:sp>
        <p:nvSpPr>
          <p:cNvPr id="76" name="Google Shape;76;p12"/>
          <p:cNvSpPr/>
          <p:nvPr/>
        </p:nvSpPr>
        <p:spPr>
          <a:xfrm>
            <a:off x="5965371" y="0"/>
            <a:ext cx="6235386" cy="1162983"/>
          </a:xfrm>
          <a:prstGeom prst="rect">
            <a:avLst/>
          </a:prstGeom>
          <a:solidFill>
            <a:srgbClr val="2257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a:p>
        </p:txBody>
      </p:sp>
      <p:sp>
        <p:nvSpPr>
          <p:cNvPr id="77" name="Google Shape;77;p12"/>
          <p:cNvSpPr/>
          <p:nvPr/>
        </p:nvSpPr>
        <p:spPr>
          <a:xfrm rot="-2711597">
            <a:off x="5547306" y="158480"/>
            <a:ext cx="819774" cy="837316"/>
          </a:xfrm>
          <a:prstGeom prst="rect">
            <a:avLst/>
          </a:prstGeom>
          <a:solidFill>
            <a:srgbClr val="2257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a:p>
        </p:txBody>
      </p:sp>
      <p:sp>
        <p:nvSpPr>
          <p:cNvPr id="78" name="Google Shape;78;p12"/>
          <p:cNvSpPr/>
          <p:nvPr/>
        </p:nvSpPr>
        <p:spPr>
          <a:xfrm>
            <a:off x="7060018" y="345577"/>
            <a:ext cx="4879477" cy="122396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000"/>
              <a:buFont typeface="Calibri"/>
              <a:buNone/>
            </a:pPr>
            <a:endParaRPr sz="4000">
              <a:solidFill>
                <a:schemeClr val="lt1"/>
              </a:solidFill>
              <a:latin typeface="Calibri"/>
              <a:ea typeface="Calibri"/>
              <a:cs typeface="Calibri"/>
              <a:sym typeface="Calibri"/>
            </a:endParaRPr>
          </a:p>
        </p:txBody>
      </p:sp>
      <p:sp>
        <p:nvSpPr>
          <p:cNvPr id="79" name="Google Shape;79;p12"/>
          <p:cNvSpPr txBox="1">
            <a:spLocks noGrp="1"/>
          </p:cNvSpPr>
          <p:nvPr>
            <p:ph type="title"/>
          </p:nvPr>
        </p:nvSpPr>
        <p:spPr>
          <a:xfrm>
            <a:off x="6096000" y="98454"/>
            <a:ext cx="5837477" cy="896946"/>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3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pic>
        <p:nvPicPr>
          <p:cNvPr id="80" name="Google Shape;80;p12"/>
          <p:cNvPicPr preferRelativeResize="0"/>
          <p:nvPr/>
        </p:nvPicPr>
        <p:blipFill rotWithShape="1">
          <a:blip r:embed="rId4">
            <a:alphaModFix/>
          </a:blip>
          <a:srcRect/>
          <a:stretch/>
        </p:blipFill>
        <p:spPr>
          <a:xfrm>
            <a:off x="0" y="6796939"/>
            <a:ext cx="12192000" cy="6901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81"/>
        <p:cNvGrpSpPr/>
        <p:nvPr/>
      </p:nvGrpSpPr>
      <p:grpSpPr>
        <a:xfrm>
          <a:off x="0" y="0"/>
          <a:ext cx="0" cy="0"/>
          <a:chOff x="0" y="0"/>
          <a:chExt cx="0" cy="0"/>
        </a:xfrm>
      </p:grpSpPr>
      <p:sp>
        <p:nvSpPr>
          <p:cNvPr id="82" name="Google Shape;82;p13"/>
          <p:cNvSpPr txBox="1"/>
          <p:nvPr/>
        </p:nvSpPr>
        <p:spPr>
          <a:xfrm>
            <a:off x="11550651" y="14586"/>
            <a:ext cx="594900" cy="246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606060"/>
              </a:buClr>
              <a:buSzPts val="1000"/>
              <a:buFont typeface="Verdana"/>
              <a:buNone/>
            </a:pPr>
            <a:fld id="{00000000-1234-1234-1234-123412341234}" type="slidenum">
              <a:rPr lang="en-GB" sz="1000" b="0" i="0" u="none" strike="noStrike" cap="none">
                <a:solidFill>
                  <a:srgbClr val="606060"/>
                </a:solidFill>
                <a:latin typeface="Verdana"/>
                <a:ea typeface="Verdana"/>
                <a:cs typeface="Verdana"/>
                <a:sym typeface="Verdana"/>
              </a:rPr>
              <a:t>‹#›</a:t>
            </a:fld>
            <a:endParaRPr sz="1200" b="0" i="0" u="none" strike="noStrike" cap="none">
              <a:solidFill>
                <a:srgbClr val="606060"/>
              </a:solidFill>
              <a:latin typeface="Verdana"/>
              <a:ea typeface="Verdana"/>
              <a:cs typeface="Verdana"/>
              <a:sym typeface="Verdana"/>
            </a:endParaRPr>
          </a:p>
        </p:txBody>
      </p:sp>
      <p:sp>
        <p:nvSpPr>
          <p:cNvPr id="83" name="Google Shape;83;p13"/>
          <p:cNvSpPr txBox="1">
            <a:spLocks noGrp="1"/>
          </p:cNvSpPr>
          <p:nvPr>
            <p:ph type="title"/>
          </p:nvPr>
        </p:nvSpPr>
        <p:spPr>
          <a:xfrm>
            <a:off x="623392" y="413792"/>
            <a:ext cx="10927200" cy="78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2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2"/>
                </a:solidFill>
                <a:latin typeface="Verdana"/>
                <a:ea typeface="Verdana"/>
                <a:cs typeface="Verdana"/>
                <a:sym typeface="Verdana"/>
              </a:defRPr>
            </a:lvl2pPr>
            <a:lvl3pPr marR="0" lvl="2" algn="ctr" rtl="0">
              <a:spcBef>
                <a:spcPts val="0"/>
              </a:spcBef>
              <a:spcAft>
                <a:spcPts val="0"/>
              </a:spcAft>
              <a:buSzPts val="1400"/>
              <a:buNone/>
              <a:defRPr sz="4000" b="0" i="0" u="none" strike="noStrike" cap="none">
                <a:solidFill>
                  <a:schemeClr val="dk2"/>
                </a:solidFill>
                <a:latin typeface="Verdana"/>
                <a:ea typeface="Verdana"/>
                <a:cs typeface="Verdana"/>
                <a:sym typeface="Verdana"/>
              </a:defRPr>
            </a:lvl3pPr>
            <a:lvl4pPr marR="0" lvl="3" algn="ctr" rtl="0">
              <a:spcBef>
                <a:spcPts val="0"/>
              </a:spcBef>
              <a:spcAft>
                <a:spcPts val="0"/>
              </a:spcAft>
              <a:buSzPts val="1400"/>
              <a:buNone/>
              <a:defRPr sz="4000" b="0" i="0" u="none" strike="noStrike" cap="none">
                <a:solidFill>
                  <a:schemeClr val="dk2"/>
                </a:solidFill>
                <a:latin typeface="Verdana"/>
                <a:ea typeface="Verdana"/>
                <a:cs typeface="Verdana"/>
                <a:sym typeface="Verdana"/>
              </a:defRPr>
            </a:lvl4pPr>
            <a:lvl5pPr marR="0" lvl="4" algn="ctr" rtl="0">
              <a:spcBef>
                <a:spcPts val="0"/>
              </a:spcBef>
              <a:spcAft>
                <a:spcPts val="0"/>
              </a:spcAft>
              <a:buSzPts val="1400"/>
              <a:buNone/>
              <a:defRPr sz="4000" b="0" i="0" u="none" strike="noStrike" cap="none">
                <a:solidFill>
                  <a:schemeClr val="dk2"/>
                </a:solidFill>
                <a:latin typeface="Verdana"/>
                <a:ea typeface="Verdana"/>
                <a:cs typeface="Verdana"/>
                <a:sym typeface="Verdana"/>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4" name="Google Shape;84;p13"/>
          <p:cNvSpPr txBox="1">
            <a:spLocks noGrp="1"/>
          </p:cNvSpPr>
          <p:nvPr>
            <p:ph type="body" idx="1"/>
          </p:nvPr>
        </p:nvSpPr>
        <p:spPr>
          <a:xfrm>
            <a:off x="623392" y="1247110"/>
            <a:ext cx="10927200" cy="47022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262626"/>
              </a:buClr>
              <a:buSzPts val="2800"/>
              <a:buFont typeface="Calibri"/>
              <a:buChar char="•"/>
              <a:defRPr sz="2800" b="0" i="0" u="none" strike="noStrike" cap="none">
                <a:solidFill>
                  <a:srgbClr val="262626"/>
                </a:solidFill>
                <a:latin typeface="Calibri"/>
                <a:ea typeface="Calibri"/>
                <a:cs typeface="Calibri"/>
                <a:sym typeface="Calibri"/>
              </a:defRPr>
            </a:lvl1pPr>
            <a:lvl2pPr marL="914400" marR="0" lvl="1" indent="-381000" algn="l" rtl="0">
              <a:spcBef>
                <a:spcPts val="480"/>
              </a:spcBef>
              <a:spcAft>
                <a:spcPts val="0"/>
              </a:spcAft>
              <a:buClr>
                <a:srgbClr val="262626"/>
              </a:buClr>
              <a:buSzPts val="2400"/>
              <a:buFont typeface="Calibri"/>
              <a:buChar char="–"/>
              <a:defRPr sz="2400" b="0" i="0" u="none" strike="noStrike" cap="none">
                <a:solidFill>
                  <a:srgbClr val="262626"/>
                </a:solidFill>
                <a:latin typeface="Calibri"/>
                <a:ea typeface="Calibri"/>
                <a:cs typeface="Calibri"/>
                <a:sym typeface="Calibri"/>
              </a:defRPr>
            </a:lvl2pPr>
            <a:lvl3pPr marL="1371600" marR="0" lvl="2" indent="-355600" algn="l" rtl="0">
              <a:spcBef>
                <a:spcPts val="400"/>
              </a:spcBef>
              <a:spcAft>
                <a:spcPts val="0"/>
              </a:spcAft>
              <a:buClr>
                <a:srgbClr val="262626"/>
              </a:buClr>
              <a:buSzPts val="2000"/>
              <a:buFont typeface="Calibri"/>
              <a:buChar char="•"/>
              <a:defRPr sz="2000" b="0" i="0" u="none" strike="noStrike" cap="none">
                <a:solidFill>
                  <a:srgbClr val="262626"/>
                </a:solidFill>
                <a:latin typeface="Calibri"/>
                <a:ea typeface="Calibri"/>
                <a:cs typeface="Calibri"/>
                <a:sym typeface="Calibri"/>
              </a:defRPr>
            </a:lvl3pPr>
            <a:lvl4pPr marL="1828800" marR="0" lvl="3" indent="-342900" algn="l" rtl="0">
              <a:spcBef>
                <a:spcPts val="360"/>
              </a:spcBef>
              <a:spcAft>
                <a:spcPts val="0"/>
              </a:spcAft>
              <a:buClr>
                <a:srgbClr val="262626"/>
              </a:buClr>
              <a:buSzPts val="1800"/>
              <a:buFont typeface="Calibri"/>
              <a:buChar char="–"/>
              <a:defRPr sz="1800" b="0" i="0" u="none" strike="noStrike" cap="none">
                <a:solidFill>
                  <a:srgbClr val="262626"/>
                </a:solidFill>
                <a:latin typeface="Calibri"/>
                <a:ea typeface="Calibri"/>
                <a:cs typeface="Calibri"/>
                <a:sym typeface="Calibri"/>
              </a:defRPr>
            </a:lvl4pPr>
            <a:lvl5pPr marL="2286000" marR="0" lvl="4" indent="-342900" algn="l" rtl="0">
              <a:spcBef>
                <a:spcPts val="360"/>
              </a:spcBef>
              <a:spcAft>
                <a:spcPts val="0"/>
              </a:spcAft>
              <a:buClr>
                <a:srgbClr val="262626"/>
              </a:buClr>
              <a:buSzPts val="1800"/>
              <a:buFont typeface="Calibri"/>
              <a:buChar char="»"/>
              <a:defRPr sz="1800" b="0" i="0" u="none" strike="noStrike" cap="none">
                <a:solidFill>
                  <a:srgbClr val="262626"/>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5" name="Google Shape;85;p13"/>
          <p:cNvSpPr txBox="1">
            <a:spLocks noGrp="1"/>
          </p:cNvSpPr>
          <p:nvPr>
            <p:ph type="body" idx="2"/>
          </p:nvPr>
        </p:nvSpPr>
        <p:spPr>
          <a:xfrm>
            <a:off x="2909954" y="86435"/>
            <a:ext cx="8641800" cy="276900"/>
          </a:xfrm>
          <a:prstGeom prst="rect">
            <a:avLst/>
          </a:prstGeom>
          <a:noFill/>
          <a:ln>
            <a:noFill/>
          </a:ln>
        </p:spPr>
        <p:txBody>
          <a:bodyPr spcFirstLastPara="1" wrap="square" lIns="91425" tIns="45700" rIns="91425" bIns="45700" anchor="t" anchorCtr="0"/>
          <a:lstStyle>
            <a:lvl1pPr marL="457200" marR="0" lvl="0" indent="-228600" algn="r" rtl="0">
              <a:spcBef>
                <a:spcPts val="240"/>
              </a:spcBef>
              <a:spcAft>
                <a:spcPts val="0"/>
              </a:spcAft>
              <a:buClr>
                <a:srgbClr val="606060"/>
              </a:buClr>
              <a:buSzPts val="1200"/>
              <a:buFont typeface="Calibri"/>
              <a:buNone/>
              <a:defRPr sz="1200" b="0" i="0" u="none" strike="noStrike" cap="none">
                <a:solidFill>
                  <a:srgbClr val="606060"/>
                </a:solidFill>
                <a:latin typeface="Calibri"/>
                <a:ea typeface="Calibri"/>
                <a:cs typeface="Calibri"/>
                <a:sym typeface="Calibri"/>
              </a:defRPr>
            </a:lvl1pPr>
            <a:lvl2pPr marL="914400" marR="0" lvl="1" indent="-393700" algn="l" rtl="0">
              <a:spcBef>
                <a:spcPts val="52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68300" algn="l" rtl="0">
              <a:spcBef>
                <a:spcPts val="440"/>
              </a:spcBef>
              <a:spcAft>
                <a:spcPts val="0"/>
              </a:spcAft>
              <a:buClr>
                <a:schemeClr val="dk1"/>
              </a:buClr>
              <a:buSzPts val="2200"/>
              <a:buFont typeface="Calibri"/>
              <a:buChar char="•"/>
              <a:defRPr sz="22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3"/>
          </p:nvPr>
        </p:nvSpPr>
        <p:spPr>
          <a:xfrm>
            <a:off x="609600" y="6525345"/>
            <a:ext cx="10287000" cy="260700"/>
          </a:xfrm>
          <a:prstGeom prst="rect">
            <a:avLst/>
          </a:prstGeom>
          <a:noFill/>
          <a:ln>
            <a:noFill/>
          </a:ln>
        </p:spPr>
        <p:txBody>
          <a:bodyPr spcFirstLastPara="1" wrap="square" lIns="91425" tIns="45700" rIns="91425" bIns="45700" anchor="t" anchorCtr="0"/>
          <a:lstStyle>
            <a:lvl1pPr marL="457200" marR="0" lvl="0" indent="-228600" algn="l" rtl="0">
              <a:spcBef>
                <a:spcPts val="24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393700" algn="l" rtl="0">
              <a:spcBef>
                <a:spcPts val="520"/>
              </a:spcBef>
              <a:spcAft>
                <a:spcPts val="0"/>
              </a:spcAft>
              <a:buClr>
                <a:srgbClr val="262626"/>
              </a:buClr>
              <a:buSzPts val="2600"/>
              <a:buFont typeface="Calibri"/>
              <a:buChar char="–"/>
              <a:defRPr sz="2600" b="0" i="0" u="none" strike="noStrike" cap="none">
                <a:solidFill>
                  <a:srgbClr val="262626"/>
                </a:solidFill>
                <a:latin typeface="Calibri"/>
                <a:ea typeface="Calibri"/>
                <a:cs typeface="Calibri"/>
                <a:sym typeface="Calibri"/>
              </a:defRPr>
            </a:lvl2pPr>
            <a:lvl3pPr marL="1371600" marR="0" lvl="2" indent="-368300" algn="l" rtl="0">
              <a:spcBef>
                <a:spcPts val="440"/>
              </a:spcBef>
              <a:spcAft>
                <a:spcPts val="0"/>
              </a:spcAft>
              <a:buClr>
                <a:srgbClr val="262626"/>
              </a:buClr>
              <a:buSzPts val="2200"/>
              <a:buFont typeface="Calibri"/>
              <a:buChar char="•"/>
              <a:defRPr sz="2200" b="0" i="0" u="none" strike="noStrike" cap="none">
                <a:solidFill>
                  <a:srgbClr val="262626"/>
                </a:solidFill>
                <a:latin typeface="Calibri"/>
                <a:ea typeface="Calibri"/>
                <a:cs typeface="Calibri"/>
                <a:sym typeface="Calibri"/>
              </a:defRPr>
            </a:lvl3pPr>
            <a:lvl4pPr marL="1828800" marR="0" lvl="3" indent="-355600" algn="l" rtl="0">
              <a:spcBef>
                <a:spcPts val="400"/>
              </a:spcBef>
              <a:spcAft>
                <a:spcPts val="0"/>
              </a:spcAft>
              <a:buClr>
                <a:srgbClr val="262626"/>
              </a:buClr>
              <a:buSzPts val="2000"/>
              <a:buFont typeface="Calibri"/>
              <a:buChar char="–"/>
              <a:defRPr sz="2000" b="0" i="0" u="none" strike="noStrike" cap="none">
                <a:solidFill>
                  <a:srgbClr val="262626"/>
                </a:solidFill>
                <a:latin typeface="Calibri"/>
                <a:ea typeface="Calibri"/>
                <a:cs typeface="Calibri"/>
                <a:sym typeface="Calibri"/>
              </a:defRPr>
            </a:lvl4pPr>
            <a:lvl5pPr marL="2286000" marR="0" lvl="4" indent="-355600" algn="l" rtl="0">
              <a:spcBef>
                <a:spcPts val="400"/>
              </a:spcBef>
              <a:spcAft>
                <a:spcPts val="0"/>
              </a:spcAft>
              <a:buClr>
                <a:srgbClr val="262626"/>
              </a:buClr>
              <a:buSzPts val="2000"/>
              <a:buFont typeface="Calibri"/>
              <a:buChar char="»"/>
              <a:defRPr sz="2000" b="0" i="0" u="none" strike="noStrike" cap="none">
                <a:solidFill>
                  <a:srgbClr val="262626"/>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6076B4"/>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53162" y="1411816"/>
            <a:ext cx="4886959" cy="4102100"/>
          </a:xfrm>
          <a:prstGeom prst="rect">
            <a:avLst/>
          </a:prstGeom>
        </p:spPr>
        <p:txBody>
          <a:bodyPr wrap="square" lIns="0" tIns="0" rIns="0" bIns="0">
            <a:spAutoFit/>
          </a:bodyPr>
          <a:lstStyle>
            <a:lvl1pPr>
              <a:defRPr sz="205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7/26/18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750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9883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EXCELERATE">
  <p:cSld name="Title slide EXCELERATE">
    <p:spTree>
      <p:nvGrpSpPr>
        <p:cNvPr id="1" name="Shape 24"/>
        <p:cNvGrpSpPr/>
        <p:nvPr/>
      </p:nvGrpSpPr>
      <p:grpSpPr>
        <a:xfrm>
          <a:off x="0" y="0"/>
          <a:ext cx="0" cy="0"/>
          <a:chOff x="0" y="0"/>
          <a:chExt cx="0" cy="0"/>
        </a:xfrm>
      </p:grpSpPr>
      <p:pic>
        <p:nvPicPr>
          <p:cNvPr id="25" name="Google Shape;25;p3" descr="elixir_helix_200_2.eps"/>
          <p:cNvPicPr preferRelativeResize="0"/>
          <p:nvPr/>
        </p:nvPicPr>
        <p:blipFill rotWithShape="1">
          <a:blip r:embed="rId2">
            <a:alphaModFix/>
          </a:blip>
          <a:srcRect/>
          <a:stretch/>
        </p:blipFill>
        <p:spPr>
          <a:xfrm>
            <a:off x="0" y="-576456"/>
            <a:ext cx="12240683" cy="6186488"/>
          </a:xfrm>
          <a:prstGeom prst="rect">
            <a:avLst/>
          </a:prstGeom>
          <a:noFill/>
          <a:ln>
            <a:noFill/>
          </a:ln>
        </p:spPr>
      </p:pic>
      <p:pic>
        <p:nvPicPr>
          <p:cNvPr id="26" name="Google Shape;26;p3" descr="Excelerate_whitebackground.png"/>
          <p:cNvPicPr preferRelativeResize="0"/>
          <p:nvPr/>
        </p:nvPicPr>
        <p:blipFill rotWithShape="1">
          <a:blip r:embed="rId3">
            <a:alphaModFix/>
          </a:blip>
          <a:srcRect/>
          <a:stretch/>
        </p:blipFill>
        <p:spPr>
          <a:xfrm>
            <a:off x="2351617" y="4962293"/>
            <a:ext cx="2616200" cy="968607"/>
          </a:xfrm>
          <a:prstGeom prst="rect">
            <a:avLst/>
          </a:prstGeom>
          <a:noFill/>
          <a:ln>
            <a:noFill/>
          </a:ln>
        </p:spPr>
      </p:pic>
      <p:pic>
        <p:nvPicPr>
          <p:cNvPr id="27" name="Google Shape;27;p3"/>
          <p:cNvPicPr preferRelativeResize="0"/>
          <p:nvPr/>
        </p:nvPicPr>
        <p:blipFill rotWithShape="1">
          <a:blip r:embed="rId4">
            <a:alphaModFix/>
          </a:blip>
          <a:srcRect/>
          <a:stretch/>
        </p:blipFill>
        <p:spPr>
          <a:xfrm>
            <a:off x="431800" y="4949046"/>
            <a:ext cx="1619251" cy="1034242"/>
          </a:xfrm>
          <a:prstGeom prst="rect">
            <a:avLst/>
          </a:prstGeom>
          <a:noFill/>
          <a:ln>
            <a:noFill/>
          </a:ln>
        </p:spPr>
      </p:pic>
      <p:sp>
        <p:nvSpPr>
          <p:cNvPr id="28" name="Google Shape;28;p3"/>
          <p:cNvSpPr/>
          <p:nvPr/>
        </p:nvSpPr>
        <p:spPr>
          <a:xfrm>
            <a:off x="431800" y="6092825"/>
            <a:ext cx="4800600" cy="5540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a:solidFill>
                  <a:srgbClr val="7F7F7F"/>
                </a:solidFill>
                <a:latin typeface="Arial"/>
                <a:ea typeface="Arial"/>
                <a:cs typeface="Arial"/>
                <a:sym typeface="Arial"/>
              </a:rPr>
              <a:t>ELIXIR-EXCELERATE is funded by the European Commission within the Research Infrastructures programme of Horizon 2020, grant agreement number 676559.</a:t>
            </a:r>
            <a:endParaRPr/>
          </a:p>
        </p:txBody>
      </p:sp>
      <p:sp>
        <p:nvSpPr>
          <p:cNvPr id="29" name="Google Shape;29;p3"/>
          <p:cNvSpPr txBox="1">
            <a:spLocks noGrp="1"/>
          </p:cNvSpPr>
          <p:nvPr>
            <p:ph type="ctrTitle"/>
          </p:nvPr>
        </p:nvSpPr>
        <p:spPr>
          <a:xfrm>
            <a:off x="431800" y="2777067"/>
            <a:ext cx="10842824" cy="1444022"/>
          </a:xfrm>
          <a:prstGeom prst="rect">
            <a:avLst/>
          </a:prstGeom>
          <a:noFill/>
          <a:ln>
            <a:noFill/>
          </a:ln>
        </p:spPr>
        <p:txBody>
          <a:bodyPr spcFirstLastPara="1" wrap="square" lIns="0" tIns="0" rIns="0" bIns="0" anchor="t" anchorCtr="0"/>
          <a:lstStyle>
            <a:lvl1pPr marR="0" lvl="0" algn="r" rtl="0">
              <a:spcBef>
                <a:spcPts val="0"/>
              </a:spcBef>
              <a:spcAft>
                <a:spcPts val="0"/>
              </a:spcAft>
              <a:buSzPts val="1400"/>
              <a:buNone/>
              <a:defRPr sz="5000" b="1" i="0" u="none" strike="noStrike" cap="none">
                <a:solidFill>
                  <a:srgbClr val="003F41"/>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
        <p:nvSpPr>
          <p:cNvPr id="30" name="Google Shape;30;p3"/>
          <p:cNvSpPr txBox="1">
            <a:spLocks noGrp="1"/>
          </p:cNvSpPr>
          <p:nvPr>
            <p:ph type="subTitle" idx="1"/>
          </p:nvPr>
        </p:nvSpPr>
        <p:spPr>
          <a:xfrm>
            <a:off x="3503712" y="4293097"/>
            <a:ext cx="7755467" cy="899583"/>
          </a:xfrm>
          <a:prstGeom prst="rect">
            <a:avLst/>
          </a:prstGeom>
          <a:noFill/>
          <a:ln>
            <a:noFill/>
          </a:ln>
        </p:spPr>
        <p:txBody>
          <a:bodyPr spcFirstLastPara="1" wrap="square" lIns="0" tIns="0" rIns="0" bIns="0" anchor="t" anchorCtr="0"/>
          <a:lstStyle>
            <a:lvl1pPr marR="0" lvl="0" algn="r" rtl="0">
              <a:spcBef>
                <a:spcPts val="560"/>
              </a:spcBef>
              <a:spcAft>
                <a:spcPts val="0"/>
              </a:spcAft>
              <a:buClr>
                <a:schemeClr val="accent1"/>
              </a:buClr>
              <a:buSzPts val="2800"/>
              <a:buFont typeface="Corbel"/>
              <a:buNone/>
              <a:defRPr sz="2800" b="0" i="1" u="none" strike="noStrike" cap="none">
                <a:solidFill>
                  <a:schemeClr val="dk1"/>
                </a:solidFill>
                <a:latin typeface="Corbel"/>
                <a:ea typeface="Corbel"/>
                <a:cs typeface="Corbel"/>
                <a:sym typeface="Corbel"/>
              </a:defRPr>
            </a:lvl1pPr>
            <a:lvl2pPr marR="0" lvl="1"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2pPr>
            <a:lvl3pPr marR="0" lvl="2"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3pPr>
            <a:lvl4pPr marR="0" lvl="3"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4pPr>
            <a:lvl5pPr marR="0" lvl="4"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5pPr>
            <a:lvl6pPr marR="0" lvl="5" algn="ctr" rtl="0">
              <a:spcBef>
                <a:spcPts val="6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EXCELERATE">
  <p:cSld name="1_Title slide EXCELERATE">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911424" y="3356993"/>
            <a:ext cx="10363200" cy="864096"/>
          </a:xfrm>
          <a:prstGeom prst="rect">
            <a:avLst/>
          </a:prstGeom>
          <a:noFill/>
          <a:ln>
            <a:noFill/>
          </a:ln>
        </p:spPr>
        <p:txBody>
          <a:bodyPr spcFirstLastPara="1" wrap="square" lIns="0" tIns="0" rIns="0" bIns="0" anchor="t" anchorCtr="0"/>
          <a:lstStyle>
            <a:lvl1pPr marR="0" lvl="0" algn="r" rtl="0">
              <a:spcBef>
                <a:spcPts val="0"/>
              </a:spcBef>
              <a:spcAft>
                <a:spcPts val="0"/>
              </a:spcAft>
              <a:buSzPts val="1400"/>
              <a:buNone/>
              <a:defRPr sz="5000" b="1" i="0" u="none" strike="noStrike" cap="none">
                <a:solidFill>
                  <a:srgbClr val="003F41"/>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
        <p:nvSpPr>
          <p:cNvPr id="33" name="Google Shape;33;p4"/>
          <p:cNvSpPr/>
          <p:nvPr/>
        </p:nvSpPr>
        <p:spPr>
          <a:xfrm>
            <a:off x="6562831" y="5192458"/>
            <a:ext cx="4780476" cy="3693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2400">
                <a:solidFill>
                  <a:schemeClr val="dk2"/>
                </a:solidFill>
                <a:latin typeface="Arial"/>
                <a:ea typeface="Arial"/>
                <a:cs typeface="Arial"/>
                <a:sym typeface="Arial"/>
              </a:rPr>
              <a:t>Mid Term Review, 10 May, Brussels, Belgium</a:t>
            </a:r>
            <a:endParaRPr/>
          </a:p>
        </p:txBody>
      </p:sp>
      <p:sp>
        <p:nvSpPr>
          <p:cNvPr id="34" name="Google Shape;34;p4"/>
          <p:cNvSpPr txBox="1">
            <a:spLocks noGrp="1"/>
          </p:cNvSpPr>
          <p:nvPr>
            <p:ph type="subTitle" idx="1"/>
          </p:nvPr>
        </p:nvSpPr>
        <p:spPr>
          <a:xfrm>
            <a:off x="3503712" y="4293097"/>
            <a:ext cx="7755467" cy="899583"/>
          </a:xfrm>
          <a:prstGeom prst="rect">
            <a:avLst/>
          </a:prstGeom>
          <a:noFill/>
          <a:ln>
            <a:noFill/>
          </a:ln>
        </p:spPr>
        <p:txBody>
          <a:bodyPr spcFirstLastPara="1" wrap="square" lIns="0" tIns="0" rIns="0" bIns="0" anchor="t" anchorCtr="0"/>
          <a:lstStyle>
            <a:lvl1pPr marR="0" lvl="0" algn="r" rtl="0">
              <a:spcBef>
                <a:spcPts val="560"/>
              </a:spcBef>
              <a:spcAft>
                <a:spcPts val="0"/>
              </a:spcAft>
              <a:buClr>
                <a:schemeClr val="accent1"/>
              </a:buClr>
              <a:buSzPts val="2800"/>
              <a:buFont typeface="Corbel"/>
              <a:buNone/>
              <a:defRPr sz="2800" b="0" i="1" u="none" strike="noStrike" cap="none">
                <a:solidFill>
                  <a:schemeClr val="dk1"/>
                </a:solidFill>
                <a:latin typeface="Corbel"/>
                <a:ea typeface="Corbel"/>
                <a:cs typeface="Corbel"/>
                <a:sym typeface="Corbel"/>
              </a:defRPr>
            </a:lvl1pPr>
            <a:lvl2pPr marR="0" lvl="1"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2pPr>
            <a:lvl3pPr marR="0" lvl="2"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3pPr>
            <a:lvl4pPr marR="0" lvl="3"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4pPr>
            <a:lvl5pPr marR="0" lvl="4"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5pPr>
            <a:lvl6pPr marR="0" lvl="5" algn="ctr" rtl="0">
              <a:spcBef>
                <a:spcPts val="6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9pPr>
          </a:lstStyle>
          <a:p>
            <a:endParaRPr/>
          </a:p>
        </p:txBody>
      </p:sp>
      <p:pic>
        <p:nvPicPr>
          <p:cNvPr id="35" name="Google Shape;35;p4" descr="Excelerate_whitebackground.png"/>
          <p:cNvPicPr preferRelativeResize="0"/>
          <p:nvPr/>
        </p:nvPicPr>
        <p:blipFill rotWithShape="1">
          <a:blip r:embed="rId2">
            <a:alphaModFix/>
          </a:blip>
          <a:srcRect/>
          <a:stretch/>
        </p:blipFill>
        <p:spPr>
          <a:xfrm>
            <a:off x="8865219" y="6132917"/>
            <a:ext cx="1633758" cy="598429"/>
          </a:xfrm>
          <a:prstGeom prst="rect">
            <a:avLst/>
          </a:prstGeom>
          <a:noFill/>
          <a:ln>
            <a:noFill/>
          </a:ln>
        </p:spPr>
      </p:pic>
      <p:pic>
        <p:nvPicPr>
          <p:cNvPr id="36" name="Google Shape;36;p4"/>
          <p:cNvPicPr preferRelativeResize="0"/>
          <p:nvPr/>
        </p:nvPicPr>
        <p:blipFill rotWithShape="1">
          <a:blip r:embed="rId3">
            <a:alphaModFix/>
          </a:blip>
          <a:srcRect/>
          <a:stretch/>
        </p:blipFill>
        <p:spPr>
          <a:xfrm>
            <a:off x="10604810" y="6107695"/>
            <a:ext cx="985793" cy="623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19403" y="332656"/>
            <a:ext cx="10871200" cy="576064"/>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
        <p:nvSpPr>
          <p:cNvPr id="44" name="Google Shape;44;p6"/>
          <p:cNvSpPr txBox="1">
            <a:spLocks noGrp="1"/>
          </p:cNvSpPr>
          <p:nvPr>
            <p:ph type="body" idx="1"/>
          </p:nvPr>
        </p:nvSpPr>
        <p:spPr>
          <a:xfrm>
            <a:off x="711200" y="1059366"/>
            <a:ext cx="5334000" cy="4810856"/>
          </a:xfrm>
          <a:prstGeom prst="rect">
            <a:avLst/>
          </a:prstGeom>
          <a:noFill/>
          <a:ln>
            <a:noFill/>
          </a:ln>
        </p:spPr>
        <p:txBody>
          <a:bodyPr spcFirstLastPara="1" wrap="square" lIns="0" tIns="0" rIns="0" bIns="0" anchor="t" anchorCtr="0"/>
          <a:lstStyle>
            <a:lvl1pPr marL="457200" marR="0" lvl="0" indent="-406400" algn="l" rtl="0">
              <a:spcBef>
                <a:spcPts val="560"/>
              </a:spcBef>
              <a:spcAft>
                <a:spcPts val="0"/>
              </a:spcAft>
              <a:buClr>
                <a:schemeClr val="accent1"/>
              </a:buClr>
              <a:buSzPts val="2800"/>
              <a:buFont typeface="Corbel"/>
              <a:buChar char="•"/>
              <a:defRPr sz="2800" b="0" i="0" u="none" strike="noStrike" cap="none">
                <a:solidFill>
                  <a:schemeClr val="dk1"/>
                </a:solidFill>
                <a:latin typeface="Corbel"/>
                <a:ea typeface="Corbel"/>
                <a:cs typeface="Corbel"/>
                <a:sym typeface="Corbel"/>
              </a:defRPr>
            </a:lvl1pPr>
            <a:lvl2pPr marL="914400" marR="0" lvl="1" indent="-381000" algn="l" rtl="0">
              <a:spcBef>
                <a:spcPts val="600"/>
              </a:spcBef>
              <a:spcAft>
                <a:spcPts val="0"/>
              </a:spcAft>
              <a:buClr>
                <a:schemeClr val="accent1"/>
              </a:buClr>
              <a:buSzPts val="2400"/>
              <a:buFont typeface="Times"/>
              <a:buChar char="•"/>
              <a:defRPr sz="2400" b="0" i="0" u="none" strike="noStrike" cap="none">
                <a:solidFill>
                  <a:schemeClr val="dk1"/>
                </a:solidFill>
                <a:latin typeface="Corbel"/>
                <a:ea typeface="Corbel"/>
                <a:cs typeface="Corbel"/>
                <a:sym typeface="Corbel"/>
              </a:defRPr>
            </a:lvl2pPr>
            <a:lvl3pPr marL="1371600" marR="0" lvl="2"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3pPr>
            <a:lvl4pPr marL="1828800" marR="0" lvl="3" indent="-342900" algn="l" rtl="0">
              <a:spcBef>
                <a:spcPts val="600"/>
              </a:spcBef>
              <a:spcAft>
                <a:spcPts val="0"/>
              </a:spcAft>
              <a:buClr>
                <a:schemeClr val="accent1"/>
              </a:buClr>
              <a:buSzPts val="1800"/>
              <a:buFont typeface="Times"/>
              <a:buChar char="•"/>
              <a:defRPr sz="1800" b="0" i="0" u="none" strike="noStrike" cap="none">
                <a:solidFill>
                  <a:schemeClr val="dk1"/>
                </a:solidFill>
                <a:latin typeface="Corbel"/>
                <a:ea typeface="Corbel"/>
                <a:cs typeface="Corbel"/>
                <a:sym typeface="Corbel"/>
              </a:defRPr>
            </a:lvl4pPr>
            <a:lvl5pPr marL="2286000" marR="0" lvl="4" indent="-342900" algn="l" rtl="0">
              <a:spcBef>
                <a:spcPts val="600"/>
              </a:spcBef>
              <a:spcAft>
                <a:spcPts val="0"/>
              </a:spcAft>
              <a:buClr>
                <a:schemeClr val="accent1"/>
              </a:buClr>
              <a:buSzPts val="1800"/>
              <a:buFont typeface="Times"/>
              <a:buChar char="•"/>
              <a:defRPr sz="1800" b="0" i="0" u="none" strike="noStrike" cap="none">
                <a:solidFill>
                  <a:schemeClr val="dk1"/>
                </a:solidFill>
                <a:latin typeface="Corbel"/>
                <a:ea typeface="Corbel"/>
                <a:cs typeface="Corbel"/>
                <a:sym typeface="Corbel"/>
              </a:defRPr>
            </a:lvl5pPr>
            <a:lvl6pPr marL="2743200" marR="0" lvl="5" indent="-342900" algn="l" rtl="0">
              <a:spcBef>
                <a:spcPts val="600"/>
              </a:spcBef>
              <a:spcAft>
                <a:spcPts val="0"/>
              </a:spcAft>
              <a:buClr>
                <a:schemeClr val="accent1"/>
              </a:buClr>
              <a:buSzPts val="1800"/>
              <a:buFont typeface="Times"/>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Times"/>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Times"/>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Times"/>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6"/>
          <p:cNvSpPr txBox="1">
            <a:spLocks noGrp="1"/>
          </p:cNvSpPr>
          <p:nvPr>
            <p:ph type="body" idx="2"/>
          </p:nvPr>
        </p:nvSpPr>
        <p:spPr>
          <a:xfrm>
            <a:off x="6248400" y="1059366"/>
            <a:ext cx="5334000" cy="4810856"/>
          </a:xfrm>
          <a:prstGeom prst="rect">
            <a:avLst/>
          </a:prstGeom>
          <a:noFill/>
          <a:ln>
            <a:noFill/>
          </a:ln>
        </p:spPr>
        <p:txBody>
          <a:bodyPr spcFirstLastPara="1" wrap="square" lIns="0" tIns="0" rIns="0" bIns="0" anchor="t" anchorCtr="0"/>
          <a:lstStyle>
            <a:lvl1pPr marL="457200" marR="0" lvl="0" indent="-406400" algn="l" rtl="0">
              <a:spcBef>
                <a:spcPts val="560"/>
              </a:spcBef>
              <a:spcAft>
                <a:spcPts val="0"/>
              </a:spcAft>
              <a:buClr>
                <a:schemeClr val="accent1"/>
              </a:buClr>
              <a:buSzPts val="2800"/>
              <a:buFont typeface="Corbel"/>
              <a:buChar char="•"/>
              <a:defRPr sz="2800" b="0" i="0" u="none" strike="noStrike" cap="none">
                <a:solidFill>
                  <a:schemeClr val="dk1"/>
                </a:solidFill>
                <a:latin typeface="Corbel"/>
                <a:ea typeface="Corbel"/>
                <a:cs typeface="Corbel"/>
                <a:sym typeface="Corbel"/>
              </a:defRPr>
            </a:lvl1pPr>
            <a:lvl2pPr marL="914400" marR="0" lvl="1" indent="-381000" algn="l" rtl="0">
              <a:spcBef>
                <a:spcPts val="600"/>
              </a:spcBef>
              <a:spcAft>
                <a:spcPts val="0"/>
              </a:spcAft>
              <a:buClr>
                <a:schemeClr val="accent1"/>
              </a:buClr>
              <a:buSzPts val="2400"/>
              <a:buFont typeface="Times"/>
              <a:buChar char="•"/>
              <a:defRPr sz="2400" b="0" i="0" u="none" strike="noStrike" cap="none">
                <a:solidFill>
                  <a:schemeClr val="dk1"/>
                </a:solidFill>
                <a:latin typeface="Corbel"/>
                <a:ea typeface="Corbel"/>
                <a:cs typeface="Corbel"/>
                <a:sym typeface="Corbel"/>
              </a:defRPr>
            </a:lvl2pPr>
            <a:lvl3pPr marL="1371600" marR="0" lvl="2"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3pPr>
            <a:lvl4pPr marL="1828800" marR="0" lvl="3" indent="-342900" algn="l" rtl="0">
              <a:spcBef>
                <a:spcPts val="600"/>
              </a:spcBef>
              <a:spcAft>
                <a:spcPts val="0"/>
              </a:spcAft>
              <a:buClr>
                <a:schemeClr val="accent1"/>
              </a:buClr>
              <a:buSzPts val="1800"/>
              <a:buFont typeface="Times"/>
              <a:buChar char="•"/>
              <a:defRPr sz="1800" b="0" i="0" u="none" strike="noStrike" cap="none">
                <a:solidFill>
                  <a:schemeClr val="dk1"/>
                </a:solidFill>
                <a:latin typeface="Corbel"/>
                <a:ea typeface="Corbel"/>
                <a:cs typeface="Corbel"/>
                <a:sym typeface="Corbel"/>
              </a:defRPr>
            </a:lvl4pPr>
            <a:lvl5pPr marL="2286000" marR="0" lvl="4" indent="-342900" algn="l" rtl="0">
              <a:spcBef>
                <a:spcPts val="600"/>
              </a:spcBef>
              <a:spcAft>
                <a:spcPts val="0"/>
              </a:spcAft>
              <a:buClr>
                <a:schemeClr val="accent1"/>
              </a:buClr>
              <a:buSzPts val="1800"/>
              <a:buFont typeface="Times"/>
              <a:buChar char="•"/>
              <a:defRPr sz="1800" b="0" i="0" u="none" strike="noStrike" cap="none">
                <a:solidFill>
                  <a:schemeClr val="dk1"/>
                </a:solidFill>
                <a:latin typeface="Corbel"/>
                <a:ea typeface="Corbel"/>
                <a:cs typeface="Corbel"/>
                <a:sym typeface="Corbel"/>
              </a:defRPr>
            </a:lvl5pPr>
            <a:lvl6pPr marL="2743200" marR="0" lvl="5" indent="-342900" algn="l" rtl="0">
              <a:spcBef>
                <a:spcPts val="600"/>
              </a:spcBef>
              <a:spcAft>
                <a:spcPts val="0"/>
              </a:spcAft>
              <a:buClr>
                <a:schemeClr val="accent1"/>
              </a:buClr>
              <a:buSzPts val="1800"/>
              <a:buFont typeface="Times"/>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Times"/>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Times"/>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Times"/>
              <a:buChar char="•"/>
              <a:defRPr sz="1800" b="0" i="0" u="none" strike="noStrike" cap="none">
                <a:solidFill>
                  <a:schemeClr val="dk1"/>
                </a:solidFill>
                <a:latin typeface="Arial"/>
                <a:ea typeface="Arial"/>
                <a:cs typeface="Arial"/>
                <a:sym typeface="Arial"/>
              </a:defRPr>
            </a:lvl9pPr>
          </a:lstStyle>
          <a:p>
            <a:endParaRPr/>
          </a:p>
        </p:txBody>
      </p:sp>
      <p:pic>
        <p:nvPicPr>
          <p:cNvPr id="46" name="Google Shape;46;p6" descr="Excelerate_whitebackground.png"/>
          <p:cNvPicPr preferRelativeResize="0"/>
          <p:nvPr/>
        </p:nvPicPr>
        <p:blipFill rotWithShape="1">
          <a:blip r:embed="rId2">
            <a:alphaModFix/>
          </a:blip>
          <a:srcRect/>
          <a:stretch/>
        </p:blipFill>
        <p:spPr>
          <a:xfrm>
            <a:off x="8865219" y="6132917"/>
            <a:ext cx="1633758" cy="598429"/>
          </a:xfrm>
          <a:prstGeom prst="rect">
            <a:avLst/>
          </a:prstGeom>
          <a:noFill/>
          <a:ln>
            <a:noFill/>
          </a:ln>
        </p:spPr>
      </p:pic>
      <p:pic>
        <p:nvPicPr>
          <p:cNvPr id="47" name="Google Shape;47;p6"/>
          <p:cNvPicPr preferRelativeResize="0"/>
          <p:nvPr/>
        </p:nvPicPr>
        <p:blipFill rotWithShape="1">
          <a:blip r:embed="rId3">
            <a:alphaModFix/>
          </a:blip>
          <a:srcRect/>
          <a:stretch/>
        </p:blipFill>
        <p:spPr>
          <a:xfrm>
            <a:off x="10604810" y="6107695"/>
            <a:ext cx="985793" cy="623651"/>
          </a:xfrm>
          <a:prstGeom prst="rect">
            <a:avLst/>
          </a:prstGeom>
          <a:noFill/>
          <a:ln>
            <a:noFill/>
          </a:ln>
        </p:spPr>
      </p:pic>
      <p:sp>
        <p:nvSpPr>
          <p:cNvPr id="48" name="Google Shape;48;p6"/>
          <p:cNvSpPr txBox="1"/>
          <p:nvPr/>
        </p:nvSpPr>
        <p:spPr>
          <a:xfrm>
            <a:off x="4617156" y="6570246"/>
            <a:ext cx="312702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a:solidFill>
                  <a:srgbClr val="595959"/>
                </a:solidFill>
                <a:latin typeface="Corbel"/>
                <a:ea typeface="Corbel"/>
                <a:cs typeface="Corbel"/>
                <a:sym typeface="Corbel"/>
              </a:rPr>
              <a:t>MTR Meeting. Wed May 10</a:t>
            </a:r>
            <a:r>
              <a:rPr lang="en-GB" sz="1000" baseline="30000">
                <a:solidFill>
                  <a:srgbClr val="595959"/>
                </a:solidFill>
                <a:latin typeface="Corbel"/>
                <a:ea typeface="Corbel"/>
                <a:cs typeface="Corbel"/>
                <a:sym typeface="Corbel"/>
              </a:rPr>
              <a:t>th</a:t>
            </a:r>
            <a:r>
              <a:rPr lang="en-GB" sz="1000">
                <a:solidFill>
                  <a:srgbClr val="595959"/>
                </a:solidFill>
                <a:latin typeface="Corbel"/>
                <a:ea typeface="Corbel"/>
                <a:cs typeface="Corbel"/>
                <a:sym typeface="Corbel"/>
              </a:rPr>
              <a:t>, Brussels, Belgium       </a:t>
            </a:r>
            <a:fld id="{00000000-1234-1234-1234-123412341234}" type="slidenum">
              <a:rPr lang="en-GB" sz="1000">
                <a:solidFill>
                  <a:srgbClr val="595959"/>
                </a:solidFill>
                <a:latin typeface="Corbel"/>
                <a:ea typeface="Corbel"/>
                <a:cs typeface="Corbel"/>
                <a:sym typeface="Corbel"/>
              </a:rPr>
              <a:t>‹#›</a:t>
            </a:fld>
            <a:endParaRPr sz="1000">
              <a:solidFill>
                <a:srgbClr val="595959"/>
              </a:solidFill>
              <a:latin typeface="Corbel"/>
              <a:ea typeface="Corbel"/>
              <a:cs typeface="Corbel"/>
              <a:sym typeface="Corbe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719403" y="332656"/>
            <a:ext cx="10871200" cy="576064"/>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pic>
        <p:nvPicPr>
          <p:cNvPr id="5" name="Google Shape;62;p10" descr="elixir_1_RZ_mac.eps">
            <a:extLst>
              <a:ext uri="{FF2B5EF4-FFF2-40B4-BE49-F238E27FC236}">
                <a16:creationId xmlns:a16="http://schemas.microsoft.com/office/drawing/2014/main" id="{6E20560A-50D7-804B-A4BA-48D67CCC17F8}"/>
              </a:ext>
            </a:extLst>
          </p:cNvPr>
          <p:cNvPicPr preferRelativeResize="0"/>
          <p:nvPr userDrawn="1"/>
        </p:nvPicPr>
        <p:blipFill rotWithShape="1">
          <a:blip r:embed="rId2">
            <a:alphaModFix/>
          </a:blip>
          <a:srcRect/>
          <a:stretch/>
        </p:blipFill>
        <p:spPr>
          <a:xfrm>
            <a:off x="11053482" y="6058899"/>
            <a:ext cx="950259" cy="7228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719403" y="332656"/>
            <a:ext cx="10871200" cy="576064"/>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
        <p:nvSpPr>
          <p:cNvPr id="55" name="Google Shape;55;p8"/>
          <p:cNvSpPr txBox="1"/>
          <p:nvPr/>
        </p:nvSpPr>
        <p:spPr>
          <a:xfrm>
            <a:off x="4760686" y="6570246"/>
            <a:ext cx="2670629"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a:solidFill>
                  <a:srgbClr val="595959"/>
                </a:solidFill>
                <a:latin typeface="Corbel"/>
                <a:ea typeface="Corbel"/>
                <a:cs typeface="Corbel"/>
                <a:sym typeface="Corbel"/>
              </a:rPr>
              <a:t>MTR Meeting. Wed May 10</a:t>
            </a:r>
            <a:r>
              <a:rPr lang="en-GB" sz="1000" baseline="30000">
                <a:solidFill>
                  <a:srgbClr val="595959"/>
                </a:solidFill>
                <a:latin typeface="Corbel"/>
                <a:ea typeface="Corbel"/>
                <a:cs typeface="Corbel"/>
                <a:sym typeface="Corbel"/>
              </a:rPr>
              <a:t>th</a:t>
            </a:r>
            <a:r>
              <a:rPr lang="en-GB" sz="1000">
                <a:solidFill>
                  <a:srgbClr val="595959"/>
                </a:solidFill>
                <a:latin typeface="Corbel"/>
                <a:ea typeface="Corbel"/>
                <a:cs typeface="Corbel"/>
                <a:sym typeface="Corbel"/>
              </a:rPr>
              <a:t>, Brussels, Belgium</a:t>
            </a:r>
            <a:endParaRPr sz="1000">
              <a:solidFill>
                <a:srgbClr val="595959"/>
              </a:solidFill>
              <a:latin typeface="Corbel"/>
              <a:ea typeface="Corbel"/>
              <a:cs typeface="Corbel"/>
              <a:sym typeface="Corbe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pic>
        <p:nvPicPr>
          <p:cNvPr id="57" name="Google Shape;57;p9" descr="ELIXIR_logo.jpg"/>
          <p:cNvPicPr preferRelativeResize="0"/>
          <p:nvPr/>
        </p:nvPicPr>
        <p:blipFill rotWithShape="1">
          <a:blip r:embed="rId2">
            <a:alphaModFix/>
          </a:blip>
          <a:srcRect/>
          <a:stretch/>
        </p:blipFill>
        <p:spPr>
          <a:xfrm>
            <a:off x="11140508" y="6016751"/>
            <a:ext cx="913231" cy="697615"/>
          </a:xfrm>
          <a:prstGeom prst="rect">
            <a:avLst/>
          </a:prstGeom>
          <a:noFill/>
          <a:ln>
            <a:noFill/>
          </a:ln>
        </p:spPr>
      </p:pic>
      <p:sp>
        <p:nvSpPr>
          <p:cNvPr id="58" name="Google Shape;58;p9"/>
          <p:cNvSpPr txBox="1">
            <a:spLocks noGrp="1"/>
          </p:cNvSpPr>
          <p:nvPr>
            <p:ph type="title"/>
          </p:nvPr>
        </p:nvSpPr>
        <p:spPr>
          <a:xfrm>
            <a:off x="719403" y="332656"/>
            <a:ext cx="10871200" cy="648072"/>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
        <p:nvSpPr>
          <p:cNvPr id="59" name="Google Shape;59;p9"/>
          <p:cNvSpPr txBox="1">
            <a:spLocks noGrp="1"/>
          </p:cNvSpPr>
          <p:nvPr>
            <p:ph type="body" idx="1"/>
          </p:nvPr>
        </p:nvSpPr>
        <p:spPr>
          <a:xfrm>
            <a:off x="711200" y="1525589"/>
            <a:ext cx="10871200" cy="4351337"/>
          </a:xfrm>
          <a:prstGeom prst="rect">
            <a:avLst/>
          </a:prstGeom>
          <a:noFill/>
          <a:ln>
            <a:noFill/>
          </a:ln>
        </p:spPr>
        <p:txBody>
          <a:bodyPr spcFirstLastPara="1" wrap="square" lIns="0" tIns="0" rIns="0" bIns="0" anchor="t" anchorCtr="0"/>
          <a:lstStyle>
            <a:lvl1pPr marL="457200" marR="0" lvl="0" indent="-381000" algn="l" rtl="0">
              <a:spcBef>
                <a:spcPts val="480"/>
              </a:spcBef>
              <a:spcAft>
                <a:spcPts val="0"/>
              </a:spcAft>
              <a:buClr>
                <a:schemeClr val="accent1"/>
              </a:buClr>
              <a:buSzPts val="2400"/>
              <a:buFont typeface="Corbel"/>
              <a:buChar char="•"/>
              <a:defRPr sz="2400" b="0" i="0" u="none" strike="noStrike" cap="none">
                <a:solidFill>
                  <a:schemeClr val="dk1"/>
                </a:solidFill>
                <a:latin typeface="Corbel"/>
                <a:ea typeface="Corbel"/>
                <a:cs typeface="Corbel"/>
                <a:sym typeface="Corbel"/>
              </a:defRPr>
            </a:lvl1pPr>
            <a:lvl2pPr marL="914400" marR="0" lvl="1"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2pPr>
            <a:lvl3pPr marL="1371600" marR="0" lvl="2"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3pPr>
            <a:lvl4pPr marL="1828800" marR="0" lvl="3"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4pPr>
            <a:lvl5pPr marL="2286000" marR="0" lvl="4"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5pPr>
            <a:lvl6pPr marL="2743200" marR="0" lvl="5" indent="-355600" algn="l" rtl="0">
              <a:spcBef>
                <a:spcPts val="6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ELIXIR">
  <p:cSld name="Title slide ELIXIR">
    <p:spTree>
      <p:nvGrpSpPr>
        <p:cNvPr id="1" name="Shape 60"/>
        <p:cNvGrpSpPr/>
        <p:nvPr/>
      </p:nvGrpSpPr>
      <p:grpSpPr>
        <a:xfrm>
          <a:off x="0" y="0"/>
          <a:ext cx="0" cy="0"/>
          <a:chOff x="0" y="0"/>
          <a:chExt cx="0" cy="0"/>
        </a:xfrm>
      </p:grpSpPr>
      <p:pic>
        <p:nvPicPr>
          <p:cNvPr id="61" name="Google Shape;61;p10" descr="elixir_helix_200_2.eps"/>
          <p:cNvPicPr preferRelativeResize="0"/>
          <p:nvPr/>
        </p:nvPicPr>
        <p:blipFill rotWithShape="1">
          <a:blip r:embed="rId2">
            <a:alphaModFix/>
          </a:blip>
          <a:srcRect/>
          <a:stretch/>
        </p:blipFill>
        <p:spPr>
          <a:xfrm>
            <a:off x="-48682" y="-26988"/>
            <a:ext cx="12359217" cy="6186488"/>
          </a:xfrm>
          <a:prstGeom prst="rect">
            <a:avLst/>
          </a:prstGeom>
          <a:noFill/>
          <a:ln>
            <a:noFill/>
          </a:ln>
        </p:spPr>
      </p:pic>
      <p:pic>
        <p:nvPicPr>
          <p:cNvPr id="62" name="Google Shape;62;p10" descr="elixir_1_RZ_mac.eps"/>
          <p:cNvPicPr preferRelativeResize="0"/>
          <p:nvPr/>
        </p:nvPicPr>
        <p:blipFill rotWithShape="1">
          <a:blip r:embed="rId3">
            <a:alphaModFix/>
          </a:blip>
          <a:srcRect/>
          <a:stretch/>
        </p:blipFill>
        <p:spPr>
          <a:xfrm>
            <a:off x="371961" y="4558121"/>
            <a:ext cx="2711110" cy="2062240"/>
          </a:xfrm>
          <a:prstGeom prst="rect">
            <a:avLst/>
          </a:prstGeom>
          <a:noFill/>
          <a:ln>
            <a:noFill/>
          </a:ln>
        </p:spPr>
      </p:pic>
      <p:sp>
        <p:nvSpPr>
          <p:cNvPr id="63" name="Google Shape;63;p10"/>
          <p:cNvSpPr txBox="1"/>
          <p:nvPr/>
        </p:nvSpPr>
        <p:spPr>
          <a:xfrm>
            <a:off x="7440084" y="6237291"/>
            <a:ext cx="3903133" cy="434975"/>
          </a:xfrm>
          <a:prstGeom prst="rect">
            <a:avLst/>
          </a:prstGeom>
          <a:noFill/>
          <a:ln>
            <a:noFill/>
          </a:ln>
        </p:spPr>
        <p:txBody>
          <a:bodyPr spcFirstLastPara="1" wrap="square" lIns="65300" tIns="32650" rIns="65300" bIns="32650" anchor="t" anchorCtr="0">
            <a:noAutofit/>
          </a:bodyPr>
          <a:lstStyle/>
          <a:p>
            <a:pPr marL="0" marR="0" lvl="0" indent="0" algn="r" rtl="0">
              <a:spcBef>
                <a:spcPts val="0"/>
              </a:spcBef>
              <a:spcAft>
                <a:spcPts val="0"/>
              </a:spcAft>
              <a:buNone/>
            </a:pPr>
            <a:r>
              <a:rPr lang="en-GB" sz="2400" i="1">
                <a:solidFill>
                  <a:srgbClr val="003F41"/>
                </a:solidFill>
                <a:latin typeface="Corbel"/>
                <a:ea typeface="Corbel"/>
                <a:cs typeface="Corbel"/>
                <a:sym typeface="Corbel"/>
              </a:rPr>
              <a:t>www.elixir-europe.org</a:t>
            </a:r>
            <a:endParaRPr sz="2400" i="1">
              <a:solidFill>
                <a:srgbClr val="003F41"/>
              </a:solidFill>
              <a:latin typeface="Corbel"/>
              <a:ea typeface="Corbel"/>
              <a:cs typeface="Corbel"/>
              <a:sym typeface="Corbel"/>
            </a:endParaRPr>
          </a:p>
        </p:txBody>
      </p:sp>
      <p:sp>
        <p:nvSpPr>
          <p:cNvPr id="64" name="Google Shape;64;p10"/>
          <p:cNvSpPr txBox="1">
            <a:spLocks noGrp="1"/>
          </p:cNvSpPr>
          <p:nvPr>
            <p:ph type="ctrTitle"/>
          </p:nvPr>
        </p:nvSpPr>
        <p:spPr>
          <a:xfrm>
            <a:off x="911424" y="3356993"/>
            <a:ext cx="10363200" cy="864096"/>
          </a:xfrm>
          <a:prstGeom prst="rect">
            <a:avLst/>
          </a:prstGeom>
          <a:noFill/>
          <a:ln>
            <a:noFill/>
          </a:ln>
        </p:spPr>
        <p:txBody>
          <a:bodyPr spcFirstLastPara="1" wrap="square" lIns="0" tIns="0" rIns="0" bIns="0" anchor="t" anchorCtr="0"/>
          <a:lstStyle>
            <a:lvl1pPr marR="0" lvl="0" algn="r" rtl="0">
              <a:spcBef>
                <a:spcPts val="0"/>
              </a:spcBef>
              <a:spcAft>
                <a:spcPts val="0"/>
              </a:spcAft>
              <a:buSzPts val="1400"/>
              <a:buNone/>
              <a:defRPr sz="5000" b="1" i="0" u="none" strike="noStrike" cap="none">
                <a:solidFill>
                  <a:srgbClr val="003F41"/>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
        <p:nvSpPr>
          <p:cNvPr id="65" name="Google Shape;65;p10"/>
          <p:cNvSpPr txBox="1">
            <a:spLocks noGrp="1"/>
          </p:cNvSpPr>
          <p:nvPr>
            <p:ph type="subTitle" idx="1"/>
          </p:nvPr>
        </p:nvSpPr>
        <p:spPr>
          <a:xfrm>
            <a:off x="3503713" y="4293099"/>
            <a:ext cx="7755467" cy="899583"/>
          </a:xfrm>
          <a:prstGeom prst="rect">
            <a:avLst/>
          </a:prstGeom>
          <a:noFill/>
          <a:ln>
            <a:noFill/>
          </a:ln>
        </p:spPr>
        <p:txBody>
          <a:bodyPr spcFirstLastPara="1" wrap="square" lIns="0" tIns="0" rIns="0" bIns="0" anchor="t" anchorCtr="0"/>
          <a:lstStyle>
            <a:lvl1pPr marR="0" lvl="0" algn="r" rtl="0">
              <a:spcBef>
                <a:spcPts val="560"/>
              </a:spcBef>
              <a:spcAft>
                <a:spcPts val="0"/>
              </a:spcAft>
              <a:buClr>
                <a:schemeClr val="accent1"/>
              </a:buClr>
              <a:buSzPts val="2800"/>
              <a:buFont typeface="Corbel"/>
              <a:buNone/>
              <a:defRPr sz="2800" b="0" i="1" u="none" strike="noStrike" cap="none">
                <a:solidFill>
                  <a:schemeClr val="dk1"/>
                </a:solidFill>
                <a:latin typeface="Corbel"/>
                <a:ea typeface="Corbel"/>
                <a:cs typeface="Corbel"/>
                <a:sym typeface="Corbel"/>
              </a:defRPr>
            </a:lvl1pPr>
            <a:lvl2pPr marR="0" lvl="1"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2pPr>
            <a:lvl3pPr marR="0" lvl="2"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3pPr>
            <a:lvl4pPr marR="0" lvl="3"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4pPr>
            <a:lvl5pPr marR="0" lvl="4" algn="ctr" rtl="0">
              <a:spcBef>
                <a:spcPts val="600"/>
              </a:spcBef>
              <a:spcAft>
                <a:spcPts val="0"/>
              </a:spcAft>
              <a:buClr>
                <a:schemeClr val="accent1"/>
              </a:buClr>
              <a:buSzPts val="2000"/>
              <a:buFont typeface="Times"/>
              <a:buNone/>
              <a:defRPr sz="2000" b="0" i="0" u="none" strike="noStrike" cap="none">
                <a:solidFill>
                  <a:srgbClr val="888888"/>
                </a:solidFill>
                <a:latin typeface="Corbel"/>
                <a:ea typeface="Corbel"/>
                <a:cs typeface="Corbel"/>
                <a:sym typeface="Corbel"/>
              </a:defRPr>
            </a:lvl5pPr>
            <a:lvl6pPr marR="0" lvl="5" algn="ctr" rtl="0">
              <a:spcBef>
                <a:spcPts val="6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chemeClr val="accent1"/>
              </a:buClr>
              <a:buSzPts val="2000"/>
              <a:buFont typeface="Times"/>
              <a:buNone/>
              <a:defRPr sz="2000" b="0" i="0" u="none" strike="noStrike" cap="none">
                <a:solidFill>
                  <a:srgbClr val="888888"/>
                </a:solidFill>
                <a:latin typeface="Arial"/>
                <a:ea typeface="Arial"/>
                <a:cs typeface="Arial"/>
                <a:sym typeface="Arial"/>
              </a:defRPr>
            </a:lvl9pPr>
          </a:lstStyle>
          <a:p>
            <a:endParaRPr/>
          </a:p>
        </p:txBody>
      </p:sp>
      <p:sp>
        <p:nvSpPr>
          <p:cNvPr id="66" name="Google Shape;66;p10"/>
          <p:cNvSpPr txBox="1">
            <a:spLocks noGrp="1"/>
          </p:cNvSpPr>
          <p:nvPr>
            <p:ph type="body" idx="2"/>
          </p:nvPr>
        </p:nvSpPr>
        <p:spPr>
          <a:xfrm>
            <a:off x="6768076" y="5229201"/>
            <a:ext cx="4512733" cy="360040"/>
          </a:xfrm>
          <a:prstGeom prst="rect">
            <a:avLst/>
          </a:prstGeom>
          <a:noFill/>
          <a:ln>
            <a:noFill/>
          </a:ln>
        </p:spPr>
        <p:txBody>
          <a:bodyPr spcFirstLastPara="1" wrap="square" lIns="0" tIns="0" rIns="0" bIns="0" anchor="t" anchorCtr="0"/>
          <a:lstStyle>
            <a:lvl1pPr marL="457200" marR="0" lvl="0" indent="-228600" algn="r" rtl="0">
              <a:spcBef>
                <a:spcPts val="360"/>
              </a:spcBef>
              <a:spcAft>
                <a:spcPts val="0"/>
              </a:spcAft>
              <a:buClr>
                <a:schemeClr val="accent1"/>
              </a:buClr>
              <a:buSzPts val="1800"/>
              <a:buFont typeface="Corbel"/>
              <a:buNone/>
              <a:defRPr sz="1800" b="0" i="0" u="none" strike="noStrike" cap="none">
                <a:solidFill>
                  <a:schemeClr val="dk2"/>
                </a:solidFill>
                <a:latin typeface="Corbel"/>
                <a:ea typeface="Corbel"/>
                <a:cs typeface="Corbel"/>
                <a:sym typeface="Corbel"/>
              </a:defRPr>
            </a:lvl1pPr>
            <a:lvl2pPr marL="914400" marR="0" lvl="1"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2pPr>
            <a:lvl3pPr marL="1371600" marR="0" lvl="2"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3pPr>
            <a:lvl4pPr marL="1828800" marR="0" lvl="3"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4pPr>
            <a:lvl5pPr marL="2286000" marR="0" lvl="4"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5pPr>
            <a:lvl6pPr marL="2743200" marR="0" lvl="5" indent="-355600" algn="l" rtl="0">
              <a:spcBef>
                <a:spcPts val="6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9pPr>
          </a:lstStyle>
          <a:p>
            <a:endParaRPr/>
          </a:p>
        </p:txBody>
      </p:sp>
      <p:sp>
        <p:nvSpPr>
          <p:cNvPr id="67" name="Google Shape;67;p10"/>
          <p:cNvSpPr txBox="1">
            <a:spLocks noGrp="1"/>
          </p:cNvSpPr>
          <p:nvPr>
            <p:ph type="body" idx="3"/>
          </p:nvPr>
        </p:nvSpPr>
        <p:spPr>
          <a:xfrm>
            <a:off x="5903980" y="5661248"/>
            <a:ext cx="5376597" cy="360040"/>
          </a:xfrm>
          <a:prstGeom prst="rect">
            <a:avLst/>
          </a:prstGeom>
          <a:noFill/>
          <a:ln>
            <a:noFill/>
          </a:ln>
        </p:spPr>
        <p:txBody>
          <a:bodyPr spcFirstLastPara="1" wrap="square" lIns="0" tIns="0" rIns="0" bIns="0" anchor="t" anchorCtr="0"/>
          <a:lstStyle>
            <a:lvl1pPr marL="457200" marR="0" lvl="0" indent="-228600" algn="r" rtl="0">
              <a:spcBef>
                <a:spcPts val="360"/>
              </a:spcBef>
              <a:spcAft>
                <a:spcPts val="0"/>
              </a:spcAft>
              <a:buClr>
                <a:schemeClr val="accent1"/>
              </a:buClr>
              <a:buSzPts val="1800"/>
              <a:buFont typeface="Corbel"/>
              <a:buNone/>
              <a:defRPr sz="1800" b="0" i="0" u="none" strike="noStrike" cap="none">
                <a:solidFill>
                  <a:schemeClr val="dk2"/>
                </a:solidFill>
                <a:latin typeface="Corbel"/>
                <a:ea typeface="Corbel"/>
                <a:cs typeface="Corbel"/>
                <a:sym typeface="Corbel"/>
              </a:defRPr>
            </a:lvl1pPr>
            <a:lvl2pPr marL="914400" marR="0" lvl="1"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2pPr>
            <a:lvl3pPr marL="1371600" marR="0" lvl="2"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3pPr>
            <a:lvl4pPr marL="1828800" marR="0" lvl="3"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4pPr>
            <a:lvl5pPr marL="2286000" marR="0" lvl="4"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5pPr>
            <a:lvl6pPr marL="2743200" marR="0" lvl="5" indent="-355600" algn="l" rtl="0">
              <a:spcBef>
                <a:spcPts val="6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719667" y="333375"/>
            <a:ext cx="10871200" cy="503238"/>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19667" y="333375"/>
            <a:ext cx="10871200" cy="503238"/>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2pPr>
            <a:lvl3pPr marR="0" lvl="2"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3pPr>
            <a:lvl4pPr marR="0" lvl="3"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4pPr>
            <a:lvl5pPr marR="0" lvl="4" algn="l" rtl="0">
              <a:spcBef>
                <a:spcPts val="0"/>
              </a:spcBef>
              <a:spcAft>
                <a:spcPts val="0"/>
              </a:spcAft>
              <a:buSzPts val="1400"/>
              <a:buNone/>
              <a:defRPr sz="3200" b="0" i="0" u="none" strike="noStrike" cap="none">
                <a:solidFill>
                  <a:schemeClr val="accent1"/>
                </a:solidFill>
                <a:latin typeface="Corbel"/>
                <a:ea typeface="Corbel"/>
                <a:cs typeface="Corbel"/>
                <a:sym typeface="Corbel"/>
              </a:defRPr>
            </a:lvl5pPr>
            <a:lvl6pPr marR="0" lvl="5" algn="l" rtl="0">
              <a:spcBef>
                <a:spcPts val="0"/>
              </a:spcBef>
              <a:spcAft>
                <a:spcPts val="0"/>
              </a:spcAft>
              <a:buSzPts val="1400"/>
              <a:buNone/>
              <a:defRPr sz="32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accent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711200" y="1525589"/>
            <a:ext cx="10871200" cy="4351337"/>
          </a:xfrm>
          <a:prstGeom prst="rect">
            <a:avLst/>
          </a:prstGeom>
          <a:noFill/>
          <a:ln>
            <a:noFill/>
          </a:ln>
        </p:spPr>
        <p:txBody>
          <a:bodyPr spcFirstLastPara="1" wrap="square" lIns="0" tIns="0" rIns="0" bIns="0" anchor="t" anchorCtr="0"/>
          <a:lstStyle>
            <a:lvl1pPr marL="457200" marR="0" lvl="0" indent="-381000" algn="l" rtl="0">
              <a:spcBef>
                <a:spcPts val="480"/>
              </a:spcBef>
              <a:spcAft>
                <a:spcPts val="0"/>
              </a:spcAft>
              <a:buClr>
                <a:schemeClr val="accent1"/>
              </a:buClr>
              <a:buSzPts val="2400"/>
              <a:buFont typeface="Corbel"/>
              <a:buChar char="•"/>
              <a:defRPr sz="2400" b="0" i="0" u="none" strike="noStrike" cap="none">
                <a:solidFill>
                  <a:schemeClr val="dk1"/>
                </a:solidFill>
                <a:latin typeface="Corbel"/>
                <a:ea typeface="Corbel"/>
                <a:cs typeface="Corbel"/>
                <a:sym typeface="Corbel"/>
              </a:defRPr>
            </a:lvl1pPr>
            <a:lvl2pPr marL="914400" marR="0" lvl="1"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2pPr>
            <a:lvl3pPr marL="1371600" marR="0" lvl="2"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3pPr>
            <a:lvl4pPr marL="1828800" marR="0" lvl="3"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4pPr>
            <a:lvl5pPr marL="2286000" marR="0" lvl="4" indent="-355600" algn="l" rtl="0">
              <a:spcBef>
                <a:spcPts val="600"/>
              </a:spcBef>
              <a:spcAft>
                <a:spcPts val="0"/>
              </a:spcAft>
              <a:buClr>
                <a:schemeClr val="accent1"/>
              </a:buClr>
              <a:buSzPts val="2000"/>
              <a:buFont typeface="Times"/>
              <a:buChar char="•"/>
              <a:defRPr sz="2000" b="0" i="0" u="none" strike="noStrike" cap="none">
                <a:solidFill>
                  <a:schemeClr val="dk1"/>
                </a:solidFill>
                <a:latin typeface="Corbel"/>
                <a:ea typeface="Corbel"/>
                <a:cs typeface="Corbel"/>
                <a:sym typeface="Corbel"/>
              </a:defRPr>
            </a:lvl5pPr>
            <a:lvl6pPr marL="2743200" marR="0" lvl="5" indent="-355600" algn="l" rtl="0">
              <a:spcBef>
                <a:spcPts val="6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1"/>
              </a:buClr>
              <a:buSzPts val="2000"/>
              <a:buFont typeface="Times"/>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erry.lanfear@elixir-europe.or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hyperlink" Target="https://www.elixir-europe.org/about-us/implementation-studie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elixir-europe.org/platforms/data/elixir-deposition-databas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lixir-europe.org/platforms/data/core-data-resource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elixir-europe.org/platforms/data/elixir-deposition-databases" TargetMode="Externa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http://tess.elixir-uk.org/" TargetMode="Externa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3.jp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jp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jp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ctrTitle"/>
          </p:nvPr>
        </p:nvSpPr>
        <p:spPr>
          <a:xfrm>
            <a:off x="4004035" y="3304788"/>
            <a:ext cx="7772400" cy="8637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GB" sz="6600" b="1" i="0" u="none" strike="noStrike" cap="none">
                <a:solidFill>
                  <a:srgbClr val="003F41"/>
                </a:solidFill>
                <a:latin typeface="Corbel"/>
                <a:ea typeface="Corbel"/>
                <a:cs typeface="Corbel"/>
                <a:sym typeface="Corbel"/>
              </a:rPr>
              <a:t>ELIXIR</a:t>
            </a:r>
            <a:endParaRPr sz="5400" b="1" i="0" u="none" strike="noStrike" cap="none">
              <a:solidFill>
                <a:srgbClr val="003F41"/>
              </a:solidFill>
              <a:latin typeface="Corbel"/>
              <a:ea typeface="Corbel"/>
              <a:cs typeface="Corbel"/>
              <a:sym typeface="Corbel"/>
            </a:endParaRPr>
          </a:p>
        </p:txBody>
      </p:sp>
      <p:sp>
        <p:nvSpPr>
          <p:cNvPr id="93" name="Google Shape;93;p14"/>
          <p:cNvSpPr txBox="1">
            <a:spLocks noGrp="1"/>
          </p:cNvSpPr>
          <p:nvPr>
            <p:ph type="subTitle" idx="1"/>
          </p:nvPr>
        </p:nvSpPr>
        <p:spPr>
          <a:xfrm>
            <a:off x="4290515" y="4467126"/>
            <a:ext cx="7485900" cy="900000"/>
          </a:xfrm>
          <a:prstGeom prst="rect">
            <a:avLst/>
          </a:prstGeom>
          <a:noFill/>
          <a:ln>
            <a:noFill/>
          </a:ln>
        </p:spPr>
        <p:txBody>
          <a:bodyPr spcFirstLastPara="1" wrap="square" lIns="0" tIns="0" rIns="0" bIns="0" anchor="t" anchorCtr="0">
            <a:noAutofit/>
          </a:bodyPr>
          <a:lstStyle/>
          <a:p>
            <a:pPr marL="0" lvl="0" indent="0" rtl="0">
              <a:lnSpc>
                <a:spcPct val="115000"/>
              </a:lnSpc>
              <a:spcBef>
                <a:spcPts val="0"/>
              </a:spcBef>
              <a:spcAft>
                <a:spcPts val="0"/>
              </a:spcAft>
              <a:buClr>
                <a:schemeClr val="dk1"/>
              </a:buClr>
              <a:buSzPts val="1100"/>
              <a:buFont typeface="Arial"/>
              <a:buNone/>
            </a:pPr>
            <a:r>
              <a:rPr lang="en-GB" sz="1600" i="0" dirty="0">
                <a:latin typeface="Arial"/>
                <a:ea typeface="Arial"/>
                <a:cs typeface="Arial"/>
                <a:sym typeface="Arial"/>
              </a:rPr>
              <a:t>Jerry Lanfear, ELIXIR CTO (</a:t>
            </a:r>
            <a:r>
              <a:rPr lang="en-GB" sz="1600" i="0" u="sng" dirty="0">
                <a:solidFill>
                  <a:schemeClr val="hlink"/>
                </a:solidFill>
                <a:latin typeface="Arial"/>
                <a:ea typeface="Arial"/>
                <a:cs typeface="Arial"/>
                <a:sym typeface="Arial"/>
                <a:hlinkClick r:id="rId3"/>
              </a:rPr>
              <a:t>jerry.lanfear@elixir-europe.org</a:t>
            </a:r>
            <a:r>
              <a:rPr lang="en-GB" sz="1600" i="0" dirty="0">
                <a:latin typeface="Arial"/>
                <a:ea typeface="Arial"/>
                <a:cs typeface="Arial"/>
                <a:sym typeface="Arial"/>
              </a:rPr>
              <a:t>) </a:t>
            </a:r>
            <a:endParaRPr sz="1600" i="0" dirty="0">
              <a:latin typeface="Arial"/>
              <a:ea typeface="Arial"/>
              <a:cs typeface="Arial"/>
              <a:sym typeface="Arial"/>
            </a:endParaRPr>
          </a:p>
          <a:p>
            <a:r>
              <a:rPr lang="en-GB" sz="1600" dirty="0"/>
              <a:t>ELIXIR, on experiences in ELIXIR in developing a collaborative infrastructure with</a:t>
            </a:r>
          </a:p>
          <a:p>
            <a:r>
              <a:rPr lang="en-GB" sz="1600" dirty="0"/>
              <a:t>particular focus on governance and sustainability</a:t>
            </a:r>
          </a:p>
          <a:p>
            <a:r>
              <a:rPr lang="en-US" sz="1600" i="0" dirty="0">
                <a:solidFill>
                  <a:srgbClr val="000000"/>
                </a:solidFill>
                <a:latin typeface="Arial"/>
                <a:ea typeface="Arial"/>
                <a:cs typeface="Arial"/>
                <a:sym typeface="Arial"/>
              </a:rPr>
              <a:t>EBIC2, Copenhagen</a:t>
            </a:r>
            <a:endParaRPr sz="1600" i="0" dirty="0">
              <a:solidFill>
                <a:srgbClr val="000000"/>
              </a:solidFill>
              <a:latin typeface="Arial"/>
              <a:ea typeface="Arial"/>
              <a:cs typeface="Arial"/>
              <a:sym typeface="Arial"/>
            </a:endParaRPr>
          </a:p>
          <a:p>
            <a:pPr marL="0" lvl="0" indent="0" rtl="0">
              <a:lnSpc>
                <a:spcPct val="140000"/>
              </a:lnSpc>
              <a:spcBef>
                <a:spcPts val="400"/>
              </a:spcBef>
              <a:spcAft>
                <a:spcPts val="0"/>
              </a:spcAft>
              <a:buClr>
                <a:schemeClr val="dk1"/>
              </a:buClr>
              <a:buSzPts val="1100"/>
              <a:buFont typeface="Arial"/>
              <a:buNone/>
            </a:pPr>
            <a:r>
              <a:rPr lang="en-GB" sz="1600" i="0" dirty="0">
                <a:solidFill>
                  <a:srgbClr val="000000"/>
                </a:solidFill>
                <a:latin typeface="Arial"/>
                <a:ea typeface="Arial"/>
                <a:cs typeface="Arial"/>
                <a:sym typeface="Arial"/>
              </a:rPr>
              <a:t>July 26</a:t>
            </a:r>
            <a:r>
              <a:rPr lang="en-GB" sz="1600" i="0" baseline="30000" dirty="0">
                <a:solidFill>
                  <a:srgbClr val="000000"/>
                </a:solidFill>
                <a:latin typeface="Arial"/>
                <a:ea typeface="Arial"/>
                <a:cs typeface="Arial"/>
                <a:sym typeface="Arial"/>
              </a:rPr>
              <a:t>th</a:t>
            </a:r>
            <a:r>
              <a:rPr lang="en-GB" sz="1600" i="0" dirty="0">
                <a:solidFill>
                  <a:srgbClr val="000000"/>
                </a:solidFill>
                <a:latin typeface="Arial"/>
                <a:ea typeface="Arial"/>
                <a:cs typeface="Arial"/>
                <a:sym typeface="Arial"/>
              </a:rPr>
              <a:t> 2018</a:t>
            </a:r>
            <a:endParaRPr sz="1600" i="0" dirty="0">
              <a:solidFill>
                <a:srgbClr val="000000"/>
              </a:solidFill>
              <a:latin typeface="Arial"/>
              <a:ea typeface="Arial"/>
              <a:cs typeface="Arial"/>
              <a:sym typeface="Arial"/>
            </a:endParaRPr>
          </a:p>
          <a:p>
            <a:pPr marL="0" lvl="0" indent="0" rtl="0">
              <a:lnSpc>
                <a:spcPct val="140000"/>
              </a:lnSpc>
              <a:spcBef>
                <a:spcPts val="400"/>
              </a:spcBef>
              <a:spcAft>
                <a:spcPts val="0"/>
              </a:spcAft>
              <a:buClr>
                <a:schemeClr val="dk1"/>
              </a:buClr>
              <a:buSzPts val="1100"/>
              <a:buFont typeface="Arial"/>
              <a:buNone/>
            </a:pPr>
            <a:endParaRPr sz="1600" i="0" dirty="0">
              <a:solidFill>
                <a:srgbClr val="E9B400"/>
              </a:solidFill>
              <a:latin typeface="Arial"/>
              <a:ea typeface="Arial"/>
              <a:cs typeface="Arial"/>
              <a:sym typeface="Arial"/>
            </a:endParaRPr>
          </a:p>
          <a:p>
            <a:pPr marL="0" lvl="0" indent="0" rtl="0">
              <a:lnSpc>
                <a:spcPct val="115000"/>
              </a:lnSpc>
              <a:spcBef>
                <a:spcPts val="400"/>
              </a:spcBef>
              <a:spcAft>
                <a:spcPts val="0"/>
              </a:spcAft>
              <a:buClr>
                <a:schemeClr val="dk1"/>
              </a:buClr>
              <a:buSzPts val="1100"/>
              <a:buFont typeface="Arial"/>
              <a:buNone/>
            </a:pPr>
            <a:endParaRPr sz="1600" i="0" dirty="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DF9F-A03E-2C49-8550-0D417EA57DA1}"/>
              </a:ext>
            </a:extLst>
          </p:cNvPr>
          <p:cNvSpPr>
            <a:spLocks noGrp="1"/>
          </p:cNvSpPr>
          <p:nvPr>
            <p:ph type="title"/>
          </p:nvPr>
        </p:nvSpPr>
        <p:spPr>
          <a:xfrm>
            <a:off x="132262" y="101650"/>
            <a:ext cx="10871200" cy="576064"/>
          </a:xfrm>
        </p:spPr>
        <p:txBody>
          <a:bodyPr/>
          <a:lstStyle/>
          <a:p>
            <a:r>
              <a:rPr lang="en-US" dirty="0"/>
              <a:t>How is ELIXIR constructed to facilitate our mission?</a:t>
            </a:r>
          </a:p>
        </p:txBody>
      </p:sp>
      <p:sp>
        <p:nvSpPr>
          <p:cNvPr id="5" name="Rectangle 1">
            <a:extLst>
              <a:ext uri="{FF2B5EF4-FFF2-40B4-BE49-F238E27FC236}">
                <a16:creationId xmlns:a16="http://schemas.microsoft.com/office/drawing/2014/main" id="{7445AB16-4B7A-C14C-9455-D4763B8D411F}"/>
              </a:ext>
            </a:extLst>
          </p:cNvPr>
          <p:cNvSpPr>
            <a:spLocks noChangeArrowheads="1"/>
          </p:cNvSpPr>
          <p:nvPr/>
        </p:nvSpPr>
        <p:spPr bwMode="auto">
          <a:xfrm>
            <a:off x="719403" y="13302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Diagram 13">
            <a:extLst>
              <a:ext uri="{FF2B5EF4-FFF2-40B4-BE49-F238E27FC236}">
                <a16:creationId xmlns:a16="http://schemas.microsoft.com/office/drawing/2014/main" id="{D4E7C2A7-6934-0647-923C-677EB2E353D5}"/>
              </a:ext>
            </a:extLst>
          </p:cNvPr>
          <p:cNvGraphicFramePr/>
          <p:nvPr>
            <p:extLst>
              <p:ext uri="{D42A27DB-BD31-4B8C-83A1-F6EECF244321}">
                <p14:modId xmlns:p14="http://schemas.microsoft.com/office/powerpoint/2010/main" val="1063613505"/>
              </p:ext>
            </p:extLst>
          </p:nvPr>
        </p:nvGraphicFramePr>
        <p:xfrm>
          <a:off x="1665170" y="1232034"/>
          <a:ext cx="7543179" cy="496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5444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731A-E387-2E43-BF94-16D74725C44D}"/>
              </a:ext>
            </a:extLst>
          </p:cNvPr>
          <p:cNvSpPr>
            <a:spLocks noGrp="1"/>
          </p:cNvSpPr>
          <p:nvPr>
            <p:ph type="title"/>
          </p:nvPr>
        </p:nvSpPr>
        <p:spPr/>
        <p:txBody>
          <a:bodyPr/>
          <a:lstStyle/>
          <a:p>
            <a:r>
              <a:rPr lang="en-US" dirty="0"/>
              <a:t>ELIXIR’s Organizational Constructs </a:t>
            </a:r>
          </a:p>
        </p:txBody>
      </p:sp>
      <p:graphicFrame>
        <p:nvGraphicFramePr>
          <p:cNvPr id="3" name="Table 2">
            <a:extLst>
              <a:ext uri="{FF2B5EF4-FFF2-40B4-BE49-F238E27FC236}">
                <a16:creationId xmlns:a16="http://schemas.microsoft.com/office/drawing/2014/main" id="{35D68CE5-B867-A44B-BAFD-18B1E35D918D}"/>
              </a:ext>
            </a:extLst>
          </p:cNvPr>
          <p:cNvGraphicFramePr>
            <a:graphicFrameLocks noGrp="1"/>
          </p:cNvGraphicFramePr>
          <p:nvPr>
            <p:extLst>
              <p:ext uri="{D42A27DB-BD31-4B8C-83A1-F6EECF244321}">
                <p14:modId xmlns:p14="http://schemas.microsoft.com/office/powerpoint/2010/main" val="1097192381"/>
              </p:ext>
            </p:extLst>
          </p:nvPr>
        </p:nvGraphicFramePr>
        <p:xfrm>
          <a:off x="719403" y="1236802"/>
          <a:ext cx="9050387" cy="4202464"/>
        </p:xfrm>
        <a:graphic>
          <a:graphicData uri="http://schemas.openxmlformats.org/drawingml/2006/table">
            <a:tbl>
              <a:tblPr/>
              <a:tblGrid>
                <a:gridCol w="3122384">
                  <a:extLst>
                    <a:ext uri="{9D8B030D-6E8A-4147-A177-3AD203B41FA5}">
                      <a16:colId xmlns:a16="http://schemas.microsoft.com/office/drawing/2014/main" val="2970050658"/>
                    </a:ext>
                  </a:extLst>
                </a:gridCol>
                <a:gridCol w="5928003">
                  <a:extLst>
                    <a:ext uri="{9D8B030D-6E8A-4147-A177-3AD203B41FA5}">
                      <a16:colId xmlns:a16="http://schemas.microsoft.com/office/drawing/2014/main" val="3926708716"/>
                    </a:ext>
                  </a:extLst>
                </a:gridCol>
              </a:tblGrid>
              <a:tr h="585153">
                <a:tc>
                  <a:txBody>
                    <a:bodyPr/>
                    <a:lstStyle/>
                    <a:p>
                      <a:pPr rtl="0" fontAlgn="t">
                        <a:spcBef>
                          <a:spcPts val="0"/>
                        </a:spcBef>
                        <a:spcAft>
                          <a:spcPts val="0"/>
                        </a:spcAft>
                      </a:pPr>
                      <a:r>
                        <a:rPr lang="en-GB" sz="1800" b="1" i="0" u="none" strike="noStrike" dirty="0">
                          <a:solidFill>
                            <a:srgbClr val="000000"/>
                          </a:solidFill>
                          <a:effectLst/>
                          <a:latin typeface="Open Sans"/>
                        </a:rPr>
                        <a:t>Organisational construct</a:t>
                      </a:r>
                      <a:endParaRPr lang="en-GB"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800" b="1" i="0" u="none" strike="noStrike">
                          <a:solidFill>
                            <a:srgbClr val="000000"/>
                          </a:solidFill>
                          <a:effectLst/>
                          <a:latin typeface="Open Sans"/>
                        </a:rPr>
                        <a:t>Description</a:t>
                      </a:r>
                      <a:endParaRPr lang="en-GB"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220439"/>
                  </a:ext>
                </a:extLst>
              </a:tr>
              <a:tr h="904328">
                <a:tc>
                  <a:txBody>
                    <a:bodyPr/>
                    <a:lstStyle/>
                    <a:p>
                      <a:pPr rtl="0" fontAlgn="t">
                        <a:spcBef>
                          <a:spcPts val="0"/>
                        </a:spcBef>
                        <a:spcAft>
                          <a:spcPts val="0"/>
                        </a:spcAft>
                      </a:pPr>
                      <a:r>
                        <a:rPr lang="en-GB" sz="1800" b="0" i="0" u="none" strike="noStrike">
                          <a:solidFill>
                            <a:srgbClr val="000000"/>
                          </a:solidFill>
                          <a:effectLst/>
                          <a:latin typeface="Open Sans"/>
                        </a:rPr>
                        <a:t>Platforms</a:t>
                      </a:r>
                      <a:endParaRPr lang="en-GB"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800" b="0" i="0" u="none" strike="noStrike">
                          <a:solidFill>
                            <a:srgbClr val="000000"/>
                          </a:solidFill>
                          <a:effectLst/>
                          <a:latin typeface="Open Sans"/>
                        </a:rPr>
                        <a:t>The established ELIXIR technical platforms of Compute, Data, Interoperability, Tools and Training</a:t>
                      </a:r>
                      <a:endParaRPr lang="en-GB"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0937560"/>
                  </a:ext>
                </a:extLst>
              </a:tr>
              <a:tr h="904328">
                <a:tc>
                  <a:txBody>
                    <a:bodyPr/>
                    <a:lstStyle/>
                    <a:p>
                      <a:pPr rtl="0" fontAlgn="t">
                        <a:spcBef>
                          <a:spcPts val="0"/>
                        </a:spcBef>
                        <a:spcAft>
                          <a:spcPts val="0"/>
                        </a:spcAft>
                      </a:pPr>
                      <a:r>
                        <a:rPr lang="en-GB" sz="1800" b="0" i="0" u="none" strike="noStrike">
                          <a:solidFill>
                            <a:srgbClr val="000000"/>
                          </a:solidFill>
                          <a:effectLst/>
                          <a:latin typeface="Open Sans"/>
                        </a:rPr>
                        <a:t>Communities</a:t>
                      </a:r>
                      <a:endParaRPr lang="en-GB"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800" b="0" i="0" u="none" strike="noStrike">
                          <a:solidFill>
                            <a:srgbClr val="000000"/>
                          </a:solidFill>
                          <a:effectLst/>
                          <a:latin typeface="Open Sans"/>
                        </a:rPr>
                        <a:t>ELIXIR’s growing complement of experts and services for scientists in a particular domain   </a:t>
                      </a:r>
                      <a:endParaRPr lang="en-GB"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546886"/>
                  </a:ext>
                </a:extLst>
              </a:tr>
              <a:tr h="585153">
                <a:tc>
                  <a:txBody>
                    <a:bodyPr/>
                    <a:lstStyle/>
                    <a:p>
                      <a:pPr rtl="0" fontAlgn="t">
                        <a:spcBef>
                          <a:spcPts val="0"/>
                        </a:spcBef>
                        <a:spcAft>
                          <a:spcPts val="0"/>
                        </a:spcAft>
                      </a:pPr>
                      <a:r>
                        <a:rPr lang="en-GB" sz="1800" b="0" i="0" u="none" strike="noStrike">
                          <a:solidFill>
                            <a:srgbClr val="000000"/>
                          </a:solidFill>
                          <a:effectLst/>
                          <a:latin typeface="Open Sans"/>
                        </a:rPr>
                        <a:t>Nodes</a:t>
                      </a:r>
                      <a:endParaRPr lang="en-GB"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800" b="0" i="0" u="none" strike="noStrike">
                          <a:solidFill>
                            <a:srgbClr val="000000"/>
                          </a:solidFill>
                          <a:effectLst/>
                          <a:latin typeface="Open Sans"/>
                        </a:rPr>
                        <a:t>The 22*  member states plus EMBL-EBI</a:t>
                      </a:r>
                      <a:endParaRPr lang="en-GB"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613015"/>
                  </a:ext>
                </a:extLst>
              </a:tr>
              <a:tr h="1223502">
                <a:tc>
                  <a:txBody>
                    <a:bodyPr/>
                    <a:lstStyle/>
                    <a:p>
                      <a:pPr rtl="0" fontAlgn="t">
                        <a:spcBef>
                          <a:spcPts val="0"/>
                        </a:spcBef>
                        <a:spcAft>
                          <a:spcPts val="0"/>
                        </a:spcAft>
                      </a:pPr>
                      <a:r>
                        <a:rPr lang="en-GB" sz="1800" b="0" i="0" u="none" strike="noStrike">
                          <a:solidFill>
                            <a:srgbClr val="000000"/>
                          </a:solidFill>
                          <a:effectLst/>
                          <a:latin typeface="Open Sans"/>
                        </a:rPr>
                        <a:t>Strategic collaborations</a:t>
                      </a:r>
                      <a:endParaRPr lang="en-GB"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800" b="0" i="0" u="none" strike="noStrike" dirty="0">
                          <a:solidFill>
                            <a:srgbClr val="000000"/>
                          </a:solidFill>
                          <a:effectLst/>
                          <a:latin typeface="Open Sans"/>
                        </a:rPr>
                        <a:t>A growing  number of critical external partners that are becoming increasingly important for delivering the technical strategy </a:t>
                      </a:r>
                      <a:r>
                        <a:rPr lang="en-GB" sz="1800" b="0" i="0" u="none" strike="noStrike" dirty="0" err="1">
                          <a:solidFill>
                            <a:srgbClr val="000000"/>
                          </a:solidFill>
                          <a:effectLst/>
                          <a:latin typeface="Open Sans"/>
                        </a:rPr>
                        <a:t>e,g</a:t>
                      </a:r>
                      <a:r>
                        <a:rPr lang="en-GB" sz="1800" b="0" i="0" u="none" strike="noStrike" dirty="0">
                          <a:solidFill>
                            <a:srgbClr val="000000"/>
                          </a:solidFill>
                          <a:effectLst/>
                          <a:latin typeface="Open Sans"/>
                        </a:rPr>
                        <a:t>, other ESFRIs, GA4GH</a:t>
                      </a:r>
                      <a:endParaRPr lang="en-GB"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4543049"/>
                  </a:ext>
                </a:extLst>
              </a:tr>
            </a:tbl>
          </a:graphicData>
        </a:graphic>
      </p:graphicFrame>
      <p:sp>
        <p:nvSpPr>
          <p:cNvPr id="4" name="Rectangle 1">
            <a:extLst>
              <a:ext uri="{FF2B5EF4-FFF2-40B4-BE49-F238E27FC236}">
                <a16:creationId xmlns:a16="http://schemas.microsoft.com/office/drawing/2014/main" id="{FCD6AD3D-153F-6C41-BF49-C0C6FCA3463E}"/>
              </a:ext>
            </a:extLst>
          </p:cNvPr>
          <p:cNvSpPr>
            <a:spLocks noChangeArrowheads="1"/>
          </p:cNvSpPr>
          <p:nvPr/>
        </p:nvSpPr>
        <p:spPr bwMode="auto">
          <a:xfrm>
            <a:off x="719403" y="5521127"/>
            <a:ext cx="1930749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Open Sans"/>
              </a:rPr>
              <a:t>*- includes Greece and Cyprus, currently observers</a:t>
            </a:r>
            <a:endParaRPr kumimoji="0" lang="en-US" altLang="en-US" sz="1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959131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6"/>
          <p:cNvSpPr txBox="1">
            <a:spLocks noGrp="1"/>
          </p:cNvSpPr>
          <p:nvPr>
            <p:ph type="title"/>
          </p:nvPr>
        </p:nvSpPr>
        <p:spPr>
          <a:xfrm>
            <a:off x="322217" y="331925"/>
            <a:ext cx="11695500" cy="648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3000" b="0" i="0" u="none" strike="noStrike" cap="none">
                <a:solidFill>
                  <a:schemeClr val="dk2"/>
                </a:solidFill>
                <a:latin typeface="Corbel"/>
                <a:ea typeface="Corbel"/>
                <a:cs typeface="Corbel"/>
                <a:sym typeface="Corbel"/>
              </a:rPr>
              <a:t>ELIXIR : 5 platforms of shared services led by leading European scientists</a:t>
            </a:r>
            <a:endParaRPr/>
          </a:p>
        </p:txBody>
      </p:sp>
      <p:pic>
        <p:nvPicPr>
          <p:cNvPr id="234" name="Google Shape;234;p26"/>
          <p:cNvPicPr preferRelativeResize="0">
            <a:picLocks noGrp="1"/>
          </p:cNvPicPr>
          <p:nvPr>
            <p:ph type="body" idx="1"/>
          </p:nvPr>
        </p:nvPicPr>
        <p:blipFill rotWithShape="1">
          <a:blip r:embed="rId3">
            <a:alphaModFix/>
          </a:blip>
          <a:srcRect/>
          <a:stretch/>
        </p:blipFill>
        <p:spPr>
          <a:xfrm>
            <a:off x="322216" y="989424"/>
            <a:ext cx="10048500" cy="5694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2427" y="389425"/>
            <a:ext cx="7315200" cy="513080"/>
          </a:xfrm>
          <a:prstGeom prst="rect">
            <a:avLst/>
          </a:prstGeom>
        </p:spPr>
        <p:txBody>
          <a:bodyPr vert="horz" wrap="square" lIns="0" tIns="12700" rIns="0" bIns="0" rtlCol="0">
            <a:spAutoFit/>
          </a:bodyPr>
          <a:lstStyle/>
          <a:p>
            <a:pPr marL="12700">
              <a:lnSpc>
                <a:spcPct val="100000"/>
              </a:lnSpc>
              <a:spcBef>
                <a:spcPts val="100"/>
              </a:spcBef>
            </a:pPr>
            <a:r>
              <a:rPr sz="3200" spc="-90" dirty="0">
                <a:solidFill>
                  <a:srgbClr val="6076B4"/>
                </a:solidFill>
                <a:latin typeface="Arial"/>
                <a:cs typeface="Arial"/>
              </a:rPr>
              <a:t>Pre-existing</a:t>
            </a:r>
            <a:r>
              <a:rPr sz="3200" spc="-260" dirty="0">
                <a:solidFill>
                  <a:srgbClr val="6076B4"/>
                </a:solidFill>
                <a:latin typeface="Arial"/>
                <a:cs typeface="Arial"/>
              </a:rPr>
              <a:t> </a:t>
            </a:r>
            <a:r>
              <a:rPr sz="3200" spc="-95" dirty="0">
                <a:solidFill>
                  <a:srgbClr val="6076B4"/>
                </a:solidFill>
                <a:latin typeface="Arial"/>
                <a:cs typeface="Arial"/>
              </a:rPr>
              <a:t>Communities</a:t>
            </a:r>
            <a:r>
              <a:rPr sz="3200" spc="-260" dirty="0">
                <a:solidFill>
                  <a:srgbClr val="6076B4"/>
                </a:solidFill>
                <a:latin typeface="Arial"/>
                <a:cs typeface="Arial"/>
              </a:rPr>
              <a:t> </a:t>
            </a:r>
            <a:r>
              <a:rPr sz="3200" spc="-5" dirty="0">
                <a:solidFill>
                  <a:srgbClr val="6076B4"/>
                </a:solidFill>
                <a:latin typeface="Arial"/>
                <a:cs typeface="Arial"/>
              </a:rPr>
              <a:t>-</a:t>
            </a:r>
            <a:r>
              <a:rPr sz="3200" spc="-260" dirty="0">
                <a:solidFill>
                  <a:srgbClr val="6076B4"/>
                </a:solidFill>
                <a:latin typeface="Arial"/>
                <a:cs typeface="Arial"/>
              </a:rPr>
              <a:t> </a:t>
            </a:r>
            <a:r>
              <a:rPr sz="3200" spc="-20" dirty="0">
                <a:solidFill>
                  <a:srgbClr val="6076B4"/>
                </a:solidFill>
                <a:latin typeface="Arial"/>
                <a:cs typeface="Arial"/>
              </a:rPr>
              <a:t>the</a:t>
            </a:r>
            <a:r>
              <a:rPr sz="3200" spc="-260" dirty="0">
                <a:solidFill>
                  <a:srgbClr val="6076B4"/>
                </a:solidFill>
                <a:latin typeface="Arial"/>
                <a:cs typeface="Arial"/>
              </a:rPr>
              <a:t> </a:t>
            </a:r>
            <a:r>
              <a:rPr sz="3200" spc="-120" dirty="0">
                <a:solidFill>
                  <a:srgbClr val="6076B4"/>
                </a:solidFill>
                <a:latin typeface="Arial"/>
                <a:cs typeface="Arial"/>
              </a:rPr>
              <a:t>“Use</a:t>
            </a:r>
            <a:r>
              <a:rPr sz="3200" spc="-254" dirty="0">
                <a:solidFill>
                  <a:srgbClr val="6076B4"/>
                </a:solidFill>
                <a:latin typeface="Arial"/>
                <a:cs typeface="Arial"/>
              </a:rPr>
              <a:t> </a:t>
            </a:r>
            <a:r>
              <a:rPr sz="3200" spc="-215" dirty="0">
                <a:solidFill>
                  <a:srgbClr val="6076B4"/>
                </a:solidFill>
                <a:latin typeface="Arial"/>
                <a:cs typeface="Arial"/>
              </a:rPr>
              <a:t>Cases”</a:t>
            </a:r>
            <a:endParaRPr sz="3200">
              <a:latin typeface="Arial"/>
              <a:cs typeface="Arial"/>
            </a:endParaRPr>
          </a:p>
        </p:txBody>
      </p:sp>
      <p:sp>
        <p:nvSpPr>
          <p:cNvPr id="4" name="object 4"/>
          <p:cNvSpPr/>
          <p:nvPr/>
        </p:nvSpPr>
        <p:spPr>
          <a:xfrm>
            <a:off x="771162" y="2323300"/>
            <a:ext cx="10767574" cy="3674549"/>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3402607" y="1235436"/>
            <a:ext cx="5384165" cy="574040"/>
          </a:xfrm>
          <a:prstGeom prst="rect">
            <a:avLst/>
          </a:prstGeom>
        </p:spPr>
        <p:txBody>
          <a:bodyPr vert="horz" wrap="square" lIns="0" tIns="12700" rIns="0" bIns="0" rtlCol="0">
            <a:spAutoFit/>
          </a:bodyPr>
          <a:lstStyle/>
          <a:p>
            <a:pPr marL="12700">
              <a:lnSpc>
                <a:spcPct val="100000"/>
              </a:lnSpc>
              <a:spcBef>
                <a:spcPts val="100"/>
              </a:spcBef>
            </a:pPr>
            <a:r>
              <a:rPr sz="3600" spc="-5" dirty="0">
                <a:latin typeface="Arial"/>
                <a:cs typeface="Arial"/>
              </a:rPr>
              <a:t>Human Data</a:t>
            </a:r>
            <a:r>
              <a:rPr sz="3600" spc="-90" dirty="0">
                <a:latin typeface="Arial"/>
                <a:cs typeface="Arial"/>
              </a:rPr>
              <a:t> </a:t>
            </a:r>
            <a:r>
              <a:rPr sz="3600" spc="-5" dirty="0">
                <a:latin typeface="Arial"/>
                <a:cs typeface="Arial"/>
              </a:rPr>
              <a:t>Communities</a:t>
            </a:r>
            <a:endParaRPr sz="3600">
              <a:latin typeface="Arial"/>
              <a:cs typeface="Arial"/>
            </a:endParaRPr>
          </a:p>
        </p:txBody>
      </p:sp>
      <p:sp>
        <p:nvSpPr>
          <p:cNvPr id="6" name="object 6"/>
          <p:cNvSpPr/>
          <p:nvPr/>
        </p:nvSpPr>
        <p:spPr>
          <a:xfrm>
            <a:off x="878850" y="1840350"/>
            <a:ext cx="10552430" cy="283210"/>
          </a:xfrm>
          <a:custGeom>
            <a:avLst/>
            <a:gdLst/>
            <a:ahLst/>
            <a:cxnLst/>
            <a:rect l="l" t="t" r="r" b="b"/>
            <a:pathLst>
              <a:path w="10552430" h="283210">
                <a:moveTo>
                  <a:pt x="0" y="282899"/>
                </a:moveTo>
                <a:lnTo>
                  <a:pt x="1852" y="227841"/>
                </a:lnTo>
                <a:lnTo>
                  <a:pt x="6904" y="182879"/>
                </a:lnTo>
                <a:lnTo>
                  <a:pt x="14397" y="152565"/>
                </a:lnTo>
                <a:lnTo>
                  <a:pt x="23573" y="141449"/>
                </a:lnTo>
                <a:lnTo>
                  <a:pt x="5252525" y="141449"/>
                </a:lnTo>
                <a:lnTo>
                  <a:pt x="5261702" y="130334"/>
                </a:lnTo>
                <a:lnTo>
                  <a:pt x="5269195" y="100020"/>
                </a:lnTo>
                <a:lnTo>
                  <a:pt x="5274247" y="55058"/>
                </a:lnTo>
                <a:lnTo>
                  <a:pt x="5276099" y="0"/>
                </a:lnTo>
                <a:lnTo>
                  <a:pt x="5277952" y="55058"/>
                </a:lnTo>
                <a:lnTo>
                  <a:pt x="5283004" y="100020"/>
                </a:lnTo>
                <a:lnTo>
                  <a:pt x="5290497" y="130334"/>
                </a:lnTo>
                <a:lnTo>
                  <a:pt x="5299674" y="141449"/>
                </a:lnTo>
                <a:lnTo>
                  <a:pt x="10528625" y="141449"/>
                </a:lnTo>
                <a:lnTo>
                  <a:pt x="10537801" y="152565"/>
                </a:lnTo>
                <a:lnTo>
                  <a:pt x="10545295" y="182879"/>
                </a:lnTo>
                <a:lnTo>
                  <a:pt x="10550347" y="227841"/>
                </a:lnTo>
                <a:lnTo>
                  <a:pt x="10552199" y="282899"/>
                </a:lnTo>
              </a:path>
            </a:pathLst>
          </a:custGeom>
          <a:ln w="38099">
            <a:solidFill>
              <a:srgbClr val="2F5897"/>
            </a:solidFill>
          </a:ln>
        </p:spPr>
        <p:txBody>
          <a:bodyPr wrap="square" lIns="0" tIns="0" rIns="0" bIns="0" rtlCol="0"/>
          <a:lstStyle/>
          <a:p>
            <a:endParaRPr/>
          </a:p>
        </p:txBody>
      </p:sp>
    </p:spTree>
    <p:extLst>
      <p:ext uri="{BB962C8B-B14F-4D97-AF65-F5344CB8AC3E}">
        <p14:creationId xmlns:p14="http://schemas.microsoft.com/office/powerpoint/2010/main" val="1491723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2427" y="389425"/>
            <a:ext cx="7842884" cy="513080"/>
          </a:xfrm>
          <a:prstGeom prst="rect">
            <a:avLst/>
          </a:prstGeom>
        </p:spPr>
        <p:txBody>
          <a:bodyPr vert="horz" wrap="square" lIns="0" tIns="12700" rIns="0" bIns="0" rtlCol="0">
            <a:spAutoFit/>
          </a:bodyPr>
          <a:lstStyle/>
          <a:p>
            <a:pPr marL="12700">
              <a:lnSpc>
                <a:spcPct val="100000"/>
              </a:lnSpc>
              <a:spcBef>
                <a:spcPts val="100"/>
              </a:spcBef>
            </a:pPr>
            <a:r>
              <a:rPr spc="-105" dirty="0"/>
              <a:t>New</a:t>
            </a:r>
            <a:r>
              <a:rPr spc="-250" dirty="0"/>
              <a:t> </a:t>
            </a:r>
            <a:r>
              <a:rPr spc="-95" dirty="0"/>
              <a:t>Communities</a:t>
            </a:r>
            <a:r>
              <a:rPr spc="-250" dirty="0"/>
              <a:t> </a:t>
            </a:r>
            <a:r>
              <a:rPr spc="-5" dirty="0"/>
              <a:t>-</a:t>
            </a:r>
            <a:r>
              <a:rPr spc="-250" dirty="0"/>
              <a:t> </a:t>
            </a:r>
            <a:r>
              <a:rPr spc="-125" dirty="0"/>
              <a:t>Technologies</a:t>
            </a:r>
            <a:r>
              <a:rPr spc="-250" dirty="0"/>
              <a:t> </a:t>
            </a:r>
            <a:r>
              <a:rPr spc="-130" dirty="0"/>
              <a:t>and</a:t>
            </a:r>
            <a:r>
              <a:rPr spc="-250" dirty="0"/>
              <a:t> </a:t>
            </a:r>
            <a:r>
              <a:rPr spc="-175" dirty="0"/>
              <a:t>Services</a:t>
            </a:r>
          </a:p>
        </p:txBody>
      </p:sp>
      <p:sp>
        <p:nvSpPr>
          <p:cNvPr id="3" name="object 3"/>
          <p:cNvSpPr txBox="1"/>
          <p:nvPr/>
        </p:nvSpPr>
        <p:spPr>
          <a:xfrm>
            <a:off x="9171485" y="1860549"/>
            <a:ext cx="1446530" cy="574040"/>
          </a:xfrm>
          <a:prstGeom prst="rect">
            <a:avLst/>
          </a:prstGeom>
        </p:spPr>
        <p:txBody>
          <a:bodyPr vert="horz" wrap="square" lIns="0" tIns="12700" rIns="0" bIns="0" rtlCol="0">
            <a:spAutoFit/>
          </a:bodyPr>
          <a:lstStyle/>
          <a:p>
            <a:pPr marL="12700">
              <a:lnSpc>
                <a:spcPct val="100000"/>
              </a:lnSpc>
              <a:spcBef>
                <a:spcPts val="100"/>
              </a:spcBef>
            </a:pPr>
            <a:r>
              <a:rPr sz="3600" spc="-5" dirty="0">
                <a:latin typeface="Arial"/>
                <a:cs typeface="Arial"/>
              </a:rPr>
              <a:t>Galaxy</a:t>
            </a:r>
            <a:endParaRPr sz="3600">
              <a:latin typeface="Arial"/>
              <a:cs typeface="Arial"/>
            </a:endParaRPr>
          </a:p>
        </p:txBody>
      </p:sp>
      <p:sp>
        <p:nvSpPr>
          <p:cNvPr id="4" name="object 4"/>
          <p:cNvSpPr txBox="1"/>
          <p:nvPr/>
        </p:nvSpPr>
        <p:spPr>
          <a:xfrm>
            <a:off x="969194" y="1860434"/>
            <a:ext cx="2307590" cy="574040"/>
          </a:xfrm>
          <a:prstGeom prst="rect">
            <a:avLst/>
          </a:prstGeom>
        </p:spPr>
        <p:txBody>
          <a:bodyPr vert="horz" wrap="square" lIns="0" tIns="12700" rIns="0" bIns="0" rtlCol="0">
            <a:spAutoFit/>
          </a:bodyPr>
          <a:lstStyle/>
          <a:p>
            <a:pPr marL="12700">
              <a:lnSpc>
                <a:spcPct val="100000"/>
              </a:lnSpc>
              <a:spcBef>
                <a:spcPts val="100"/>
              </a:spcBef>
            </a:pPr>
            <a:r>
              <a:rPr sz="3600" spc="-5" dirty="0">
                <a:latin typeface="Arial"/>
                <a:cs typeface="Arial"/>
              </a:rPr>
              <a:t>Proteomics</a:t>
            </a:r>
            <a:endParaRPr sz="3600">
              <a:latin typeface="Arial"/>
              <a:cs typeface="Arial"/>
            </a:endParaRPr>
          </a:p>
        </p:txBody>
      </p:sp>
      <p:sp>
        <p:nvSpPr>
          <p:cNvPr id="5" name="object 5"/>
          <p:cNvSpPr txBox="1"/>
          <p:nvPr/>
        </p:nvSpPr>
        <p:spPr>
          <a:xfrm>
            <a:off x="5007600" y="1860136"/>
            <a:ext cx="2846070" cy="574040"/>
          </a:xfrm>
          <a:prstGeom prst="rect">
            <a:avLst/>
          </a:prstGeom>
        </p:spPr>
        <p:txBody>
          <a:bodyPr vert="horz" wrap="square" lIns="0" tIns="12700" rIns="0" bIns="0" rtlCol="0">
            <a:spAutoFit/>
          </a:bodyPr>
          <a:lstStyle/>
          <a:p>
            <a:pPr marL="12700">
              <a:lnSpc>
                <a:spcPct val="100000"/>
              </a:lnSpc>
              <a:spcBef>
                <a:spcPts val="100"/>
              </a:spcBef>
            </a:pPr>
            <a:r>
              <a:rPr sz="3600" spc="-5" dirty="0">
                <a:latin typeface="Arial"/>
                <a:cs typeface="Arial"/>
              </a:rPr>
              <a:t>Metabolomics</a:t>
            </a:r>
            <a:endParaRPr sz="3600">
              <a:latin typeface="Arial"/>
              <a:cs typeface="Arial"/>
            </a:endParaRPr>
          </a:p>
        </p:txBody>
      </p:sp>
      <p:sp>
        <p:nvSpPr>
          <p:cNvPr id="6" name="object 6"/>
          <p:cNvSpPr/>
          <p:nvPr/>
        </p:nvSpPr>
        <p:spPr>
          <a:xfrm>
            <a:off x="4892482" y="2834085"/>
            <a:ext cx="3045934" cy="117152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68525" y="2666993"/>
            <a:ext cx="2857499" cy="152399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8746850" y="2793138"/>
            <a:ext cx="2503700" cy="1271724"/>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875806" y="4470506"/>
            <a:ext cx="2639695" cy="1404620"/>
          </a:xfrm>
          <a:prstGeom prst="rect">
            <a:avLst/>
          </a:prstGeom>
        </p:spPr>
        <p:txBody>
          <a:bodyPr vert="horz" wrap="square" lIns="0" tIns="10795" rIns="0" bIns="0" rtlCol="0">
            <a:spAutoFit/>
          </a:bodyPr>
          <a:lstStyle/>
          <a:p>
            <a:pPr marL="425450" marR="415290" algn="ctr">
              <a:lnSpc>
                <a:spcPct val="100699"/>
              </a:lnSpc>
              <a:spcBef>
                <a:spcPts val="85"/>
              </a:spcBef>
            </a:pPr>
            <a:r>
              <a:rPr sz="1800" spc="-5" dirty="0">
                <a:latin typeface="Arial"/>
                <a:cs typeface="Arial"/>
              </a:rPr>
              <a:t>Development</a:t>
            </a:r>
            <a:r>
              <a:rPr sz="1800" spc="-95" dirty="0">
                <a:latin typeface="Arial"/>
                <a:cs typeface="Arial"/>
              </a:rPr>
              <a:t> </a:t>
            </a:r>
            <a:r>
              <a:rPr sz="1800" spc="-5" dirty="0">
                <a:latin typeface="Arial"/>
                <a:cs typeface="Arial"/>
              </a:rPr>
              <a:t>and  maintenance of  </a:t>
            </a:r>
            <a:r>
              <a:rPr sz="1800" dirty="0">
                <a:latin typeface="Arial"/>
                <a:cs typeface="Arial"/>
              </a:rPr>
              <a:t>sustainable</a:t>
            </a:r>
            <a:endParaRPr sz="1800">
              <a:latin typeface="Arial"/>
              <a:cs typeface="Arial"/>
            </a:endParaRPr>
          </a:p>
          <a:p>
            <a:pPr marL="12065" marR="5080" algn="ctr">
              <a:lnSpc>
                <a:spcPct val="100699"/>
              </a:lnSpc>
            </a:pPr>
            <a:r>
              <a:rPr sz="1800" spc="-5" dirty="0">
                <a:latin typeface="Arial"/>
                <a:cs typeface="Arial"/>
              </a:rPr>
              <a:t>proteomics tools and</a:t>
            </a:r>
            <a:r>
              <a:rPr sz="1800" spc="-90" dirty="0">
                <a:latin typeface="Arial"/>
                <a:cs typeface="Arial"/>
              </a:rPr>
              <a:t> </a:t>
            </a:r>
            <a:r>
              <a:rPr sz="1800" spc="-5" dirty="0">
                <a:latin typeface="Arial"/>
                <a:cs typeface="Arial"/>
              </a:rPr>
              <a:t>data  resources</a:t>
            </a:r>
            <a:endParaRPr sz="1800">
              <a:latin typeface="Arial"/>
              <a:cs typeface="Arial"/>
            </a:endParaRPr>
          </a:p>
        </p:txBody>
      </p:sp>
      <p:sp>
        <p:nvSpPr>
          <p:cNvPr id="10" name="object 10"/>
          <p:cNvSpPr txBox="1"/>
          <p:nvPr/>
        </p:nvSpPr>
        <p:spPr>
          <a:xfrm>
            <a:off x="4993730" y="4470506"/>
            <a:ext cx="2958465" cy="1128395"/>
          </a:xfrm>
          <a:prstGeom prst="rect">
            <a:avLst/>
          </a:prstGeom>
        </p:spPr>
        <p:txBody>
          <a:bodyPr vert="horz" wrap="square" lIns="0" tIns="10795" rIns="0" bIns="0" rtlCol="0">
            <a:spAutoFit/>
          </a:bodyPr>
          <a:lstStyle/>
          <a:p>
            <a:pPr marL="12700" marR="5080" indent="-1905" algn="ctr">
              <a:lnSpc>
                <a:spcPct val="100699"/>
              </a:lnSpc>
              <a:spcBef>
                <a:spcPts val="85"/>
              </a:spcBef>
            </a:pPr>
            <a:r>
              <a:rPr sz="1800" spc="-5" dirty="0">
                <a:latin typeface="Arial"/>
                <a:cs typeface="Arial"/>
              </a:rPr>
              <a:t>To identify and address the  principal </a:t>
            </a:r>
            <a:r>
              <a:rPr sz="1800" dirty="0">
                <a:latin typeface="Arial"/>
                <a:cs typeface="Arial"/>
              </a:rPr>
              <a:t>challenges </a:t>
            </a:r>
            <a:r>
              <a:rPr sz="1800" spc="-5" dirty="0">
                <a:latin typeface="Arial"/>
                <a:cs typeface="Arial"/>
              </a:rPr>
              <a:t>within  metabolomics within the  </a:t>
            </a:r>
            <a:r>
              <a:rPr sz="1800" dirty="0">
                <a:latin typeface="Arial"/>
                <a:cs typeface="Arial"/>
              </a:rPr>
              <a:t>scope </a:t>
            </a:r>
            <a:r>
              <a:rPr sz="1800" spc="-5" dirty="0">
                <a:latin typeface="Arial"/>
                <a:cs typeface="Arial"/>
              </a:rPr>
              <a:t>and mission of</a:t>
            </a:r>
            <a:r>
              <a:rPr sz="1800" spc="-95" dirty="0">
                <a:latin typeface="Arial"/>
                <a:cs typeface="Arial"/>
              </a:rPr>
              <a:t> </a:t>
            </a:r>
            <a:r>
              <a:rPr sz="1800" spc="-5" dirty="0">
                <a:latin typeface="Arial"/>
                <a:cs typeface="Arial"/>
              </a:rPr>
              <a:t>ELIXIR</a:t>
            </a:r>
            <a:endParaRPr sz="1800">
              <a:latin typeface="Arial"/>
              <a:cs typeface="Arial"/>
            </a:endParaRPr>
          </a:p>
        </p:txBody>
      </p:sp>
      <p:sp>
        <p:nvSpPr>
          <p:cNvPr id="11" name="object 11"/>
          <p:cNvSpPr txBox="1"/>
          <p:nvPr/>
        </p:nvSpPr>
        <p:spPr>
          <a:xfrm>
            <a:off x="8838948" y="4430501"/>
            <a:ext cx="2194560" cy="968375"/>
          </a:xfrm>
          <a:prstGeom prst="rect">
            <a:avLst/>
          </a:prstGeom>
        </p:spPr>
        <p:txBody>
          <a:bodyPr vert="horz" wrap="square" lIns="0" tIns="12700" rIns="0" bIns="0" rtlCol="0">
            <a:spAutoFit/>
          </a:bodyPr>
          <a:lstStyle/>
          <a:p>
            <a:pPr marL="12700" marR="5080" algn="ctr">
              <a:lnSpc>
                <a:spcPct val="114599"/>
              </a:lnSpc>
              <a:spcBef>
                <a:spcPts val="100"/>
              </a:spcBef>
            </a:pPr>
            <a:r>
              <a:rPr sz="1800" spc="-5" dirty="0">
                <a:latin typeface="Arial"/>
                <a:cs typeface="Arial"/>
              </a:rPr>
              <a:t>To monitor and</a:t>
            </a:r>
            <a:r>
              <a:rPr sz="1800" spc="-90" dirty="0">
                <a:latin typeface="Arial"/>
                <a:cs typeface="Arial"/>
              </a:rPr>
              <a:t> </a:t>
            </a:r>
            <a:r>
              <a:rPr sz="1800" spc="-5" dirty="0">
                <a:latin typeface="Arial"/>
                <a:cs typeface="Arial"/>
              </a:rPr>
              <a:t>foster  the use of Galaxy in  ELIXIR</a:t>
            </a:r>
            <a:endParaRPr sz="1800">
              <a:latin typeface="Arial"/>
              <a:cs typeface="Arial"/>
            </a:endParaRPr>
          </a:p>
        </p:txBody>
      </p:sp>
      <p:sp>
        <p:nvSpPr>
          <p:cNvPr id="12" name="object 12"/>
          <p:cNvSpPr txBox="1"/>
          <p:nvPr/>
        </p:nvSpPr>
        <p:spPr>
          <a:xfrm>
            <a:off x="5181749" y="6490481"/>
            <a:ext cx="250952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Agreed September</a:t>
            </a:r>
            <a:r>
              <a:rPr sz="1800" spc="-95" dirty="0">
                <a:latin typeface="Arial"/>
                <a:cs typeface="Arial"/>
              </a:rPr>
              <a:t> </a:t>
            </a:r>
            <a:r>
              <a:rPr sz="1800" spc="-5" dirty="0">
                <a:latin typeface="Arial"/>
                <a:cs typeface="Arial"/>
              </a:rPr>
              <a:t>2017</a:t>
            </a:r>
            <a:endParaRPr sz="1800">
              <a:latin typeface="Arial"/>
              <a:cs typeface="Arial"/>
            </a:endParaRPr>
          </a:p>
        </p:txBody>
      </p:sp>
    </p:spTree>
    <p:extLst>
      <p:ext uri="{BB962C8B-B14F-4D97-AF65-F5344CB8AC3E}">
        <p14:creationId xmlns:p14="http://schemas.microsoft.com/office/powerpoint/2010/main" val="38773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C145-D754-604C-A3D6-00BC7D67123C}"/>
              </a:ext>
            </a:extLst>
          </p:cNvPr>
          <p:cNvSpPr>
            <a:spLocks noGrp="1"/>
          </p:cNvSpPr>
          <p:nvPr>
            <p:ph type="title"/>
          </p:nvPr>
        </p:nvSpPr>
        <p:spPr/>
        <p:txBody>
          <a:bodyPr/>
          <a:lstStyle/>
          <a:p>
            <a:r>
              <a:rPr lang="en-US" dirty="0"/>
              <a:t>Nodes</a:t>
            </a:r>
          </a:p>
        </p:txBody>
      </p:sp>
      <p:pic>
        <p:nvPicPr>
          <p:cNvPr id="6" name="Picture 5">
            <a:extLst>
              <a:ext uri="{FF2B5EF4-FFF2-40B4-BE49-F238E27FC236}">
                <a16:creationId xmlns:a16="http://schemas.microsoft.com/office/drawing/2014/main" id="{329E2033-EC40-E440-87F0-9D17DF30E198}"/>
              </a:ext>
            </a:extLst>
          </p:cNvPr>
          <p:cNvPicPr>
            <a:picLocks noChangeAspect="1"/>
          </p:cNvPicPr>
          <p:nvPr/>
        </p:nvPicPr>
        <p:blipFill>
          <a:blip r:embed="rId2"/>
          <a:stretch>
            <a:fillRect/>
          </a:stretch>
        </p:blipFill>
        <p:spPr>
          <a:xfrm>
            <a:off x="1713296" y="1118743"/>
            <a:ext cx="7894269" cy="5171365"/>
          </a:xfrm>
          <a:prstGeom prst="rect">
            <a:avLst/>
          </a:prstGeom>
        </p:spPr>
      </p:pic>
      <p:sp>
        <p:nvSpPr>
          <p:cNvPr id="8" name="Rectangle 7">
            <a:extLst>
              <a:ext uri="{FF2B5EF4-FFF2-40B4-BE49-F238E27FC236}">
                <a16:creationId xmlns:a16="http://schemas.microsoft.com/office/drawing/2014/main" id="{5D6BCA38-982A-3848-99D3-0F56018986B7}"/>
              </a:ext>
            </a:extLst>
          </p:cNvPr>
          <p:cNvSpPr/>
          <p:nvPr/>
        </p:nvSpPr>
        <p:spPr>
          <a:xfrm>
            <a:off x="5978820" y="3275112"/>
            <a:ext cx="234360" cy="307777"/>
          </a:xfrm>
          <a:prstGeom prst="rect">
            <a:avLst/>
          </a:prstGeom>
        </p:spPr>
        <p:txBody>
          <a:bodyPr wrap="none">
            <a:spAutoFit/>
          </a:bodyPr>
          <a:lstStyle/>
          <a:p>
            <a:r>
              <a:rPr lang="en-GB" dirty="0"/>
              <a:t> </a:t>
            </a:r>
            <a:endParaRPr lang="en-US" dirty="0"/>
          </a:p>
        </p:txBody>
      </p:sp>
    </p:spTree>
    <p:extLst>
      <p:ext uri="{BB962C8B-B14F-4D97-AF65-F5344CB8AC3E}">
        <p14:creationId xmlns:p14="http://schemas.microsoft.com/office/powerpoint/2010/main" val="64897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1254"/>
          <a:stretch/>
        </p:blipFill>
        <p:spPr>
          <a:xfrm>
            <a:off x="925201" y="670368"/>
            <a:ext cx="11055532" cy="5428633"/>
          </a:xfrm>
          <a:prstGeom prst="rect">
            <a:avLst/>
          </a:prstGeom>
          <a:noFill/>
          <a:ln>
            <a:noFill/>
          </a:ln>
        </p:spPr>
      </p:pic>
      <p:sp>
        <p:nvSpPr>
          <p:cNvPr id="55" name="Google Shape;55;p13"/>
          <p:cNvSpPr txBox="1"/>
          <p:nvPr/>
        </p:nvSpPr>
        <p:spPr>
          <a:xfrm>
            <a:off x="4812700" y="490533"/>
            <a:ext cx="3556000" cy="53600"/>
          </a:xfrm>
          <a:prstGeom prst="rect">
            <a:avLst/>
          </a:prstGeom>
          <a:noFill/>
          <a:ln>
            <a:noFill/>
          </a:ln>
        </p:spPr>
        <p:txBody>
          <a:bodyPr spcFirstLastPara="1" wrap="square" lIns="121900" tIns="121900" rIns="121900" bIns="121900" anchor="t" anchorCtr="0">
            <a:noAutofit/>
          </a:bodyPr>
          <a:lstStyle/>
          <a:p>
            <a:r>
              <a:rPr lang="en-GB" sz="1867"/>
              <a:t>Driver Projects</a:t>
            </a:r>
            <a:endParaRPr sz="1867"/>
          </a:p>
        </p:txBody>
      </p:sp>
      <p:sp>
        <p:nvSpPr>
          <p:cNvPr id="56" name="Google Shape;56;p13"/>
          <p:cNvSpPr txBox="1"/>
          <p:nvPr/>
        </p:nvSpPr>
        <p:spPr>
          <a:xfrm>
            <a:off x="38000" y="544133"/>
            <a:ext cx="4268000" cy="1826400"/>
          </a:xfrm>
          <a:prstGeom prst="rect">
            <a:avLst/>
          </a:prstGeom>
          <a:noFill/>
          <a:ln>
            <a:noFill/>
          </a:ln>
        </p:spPr>
        <p:txBody>
          <a:bodyPr spcFirstLastPara="1" wrap="square" lIns="121900" tIns="121900" rIns="121900" bIns="121900" anchor="ctr" anchorCtr="0">
            <a:noAutofit/>
          </a:bodyPr>
          <a:lstStyle/>
          <a:p>
            <a:r>
              <a:rPr lang="en-GB" sz="1867">
                <a:highlight>
                  <a:srgbClr val="FFFFFF"/>
                </a:highlight>
              </a:rPr>
              <a:t>GA4GH Workstreams</a:t>
            </a:r>
            <a:endParaRPr sz="1867">
              <a:highlight>
                <a:srgbClr val="FFFFFF"/>
              </a:highlight>
            </a:endParaRPr>
          </a:p>
        </p:txBody>
      </p:sp>
      <p:sp>
        <p:nvSpPr>
          <p:cNvPr id="57" name="Google Shape;57;p13"/>
          <p:cNvSpPr txBox="1"/>
          <p:nvPr/>
        </p:nvSpPr>
        <p:spPr>
          <a:xfrm>
            <a:off x="4812700" y="6347067"/>
            <a:ext cx="8150000" cy="597200"/>
          </a:xfrm>
          <a:prstGeom prst="rect">
            <a:avLst/>
          </a:prstGeom>
          <a:noFill/>
          <a:ln>
            <a:noFill/>
          </a:ln>
        </p:spPr>
        <p:txBody>
          <a:bodyPr spcFirstLastPara="1" wrap="square" lIns="121900" tIns="121900" rIns="121900" bIns="121900" anchor="t" anchorCtr="0">
            <a:noAutofit/>
          </a:bodyPr>
          <a:lstStyle/>
          <a:p>
            <a:endParaRPr sz="1867" dirty="0"/>
          </a:p>
        </p:txBody>
      </p:sp>
      <p:pic>
        <p:nvPicPr>
          <p:cNvPr id="58" name="Google Shape;58;p13"/>
          <p:cNvPicPr preferRelativeResize="0"/>
          <p:nvPr/>
        </p:nvPicPr>
        <p:blipFill>
          <a:blip r:embed="rId4">
            <a:alphaModFix/>
          </a:blip>
          <a:stretch>
            <a:fillRect/>
          </a:stretch>
        </p:blipFill>
        <p:spPr>
          <a:xfrm>
            <a:off x="4146227" y="5993000"/>
            <a:ext cx="470500" cy="354051"/>
          </a:xfrm>
          <a:prstGeom prst="rect">
            <a:avLst/>
          </a:prstGeom>
          <a:noFill/>
          <a:ln>
            <a:noFill/>
          </a:ln>
        </p:spPr>
      </p:pic>
      <p:pic>
        <p:nvPicPr>
          <p:cNvPr id="59" name="Google Shape;59;p13"/>
          <p:cNvPicPr preferRelativeResize="0"/>
          <p:nvPr/>
        </p:nvPicPr>
        <p:blipFill>
          <a:blip r:embed="rId4">
            <a:alphaModFix/>
          </a:blip>
          <a:stretch>
            <a:fillRect/>
          </a:stretch>
        </p:blipFill>
        <p:spPr>
          <a:xfrm>
            <a:off x="7662414" y="5993000"/>
            <a:ext cx="470500" cy="354051"/>
          </a:xfrm>
          <a:prstGeom prst="rect">
            <a:avLst/>
          </a:prstGeom>
          <a:noFill/>
          <a:ln>
            <a:noFill/>
          </a:ln>
        </p:spPr>
      </p:pic>
      <p:pic>
        <p:nvPicPr>
          <p:cNvPr id="60" name="Google Shape;60;p13"/>
          <p:cNvPicPr preferRelativeResize="0"/>
          <p:nvPr/>
        </p:nvPicPr>
        <p:blipFill>
          <a:blip r:embed="rId4">
            <a:alphaModFix/>
          </a:blip>
          <a:stretch>
            <a:fillRect/>
          </a:stretch>
        </p:blipFill>
        <p:spPr>
          <a:xfrm>
            <a:off x="10548081" y="5993000"/>
            <a:ext cx="470500" cy="354051"/>
          </a:xfrm>
          <a:prstGeom prst="rect">
            <a:avLst/>
          </a:prstGeom>
          <a:noFill/>
          <a:ln>
            <a:noFill/>
          </a:ln>
        </p:spPr>
      </p:pic>
      <p:sp>
        <p:nvSpPr>
          <p:cNvPr id="61" name="Google Shape;61;p13"/>
          <p:cNvSpPr txBox="1"/>
          <p:nvPr/>
        </p:nvSpPr>
        <p:spPr>
          <a:xfrm>
            <a:off x="167033" y="148467"/>
            <a:ext cx="4449600" cy="522000"/>
          </a:xfrm>
          <a:prstGeom prst="rect">
            <a:avLst/>
          </a:prstGeom>
          <a:noFill/>
          <a:ln>
            <a:noFill/>
          </a:ln>
        </p:spPr>
        <p:txBody>
          <a:bodyPr spcFirstLastPara="1" wrap="square" lIns="121900" tIns="121900" rIns="121900" bIns="121900" anchor="t" anchorCtr="0">
            <a:noAutofit/>
          </a:bodyPr>
          <a:lstStyle/>
          <a:p>
            <a:r>
              <a:rPr lang="en-GB" sz="1867"/>
              <a:t>ELIXIR &amp; GA4GH</a:t>
            </a:r>
            <a:endParaRPr sz="1867"/>
          </a:p>
        </p:txBody>
      </p:sp>
      <p:pic>
        <p:nvPicPr>
          <p:cNvPr id="62" name="Google Shape;62;p13"/>
          <p:cNvPicPr preferRelativeResize="0"/>
          <p:nvPr/>
        </p:nvPicPr>
        <p:blipFill>
          <a:blip r:embed="rId4">
            <a:alphaModFix/>
          </a:blip>
          <a:stretch>
            <a:fillRect/>
          </a:stretch>
        </p:blipFill>
        <p:spPr>
          <a:xfrm>
            <a:off x="561709" y="2261433"/>
            <a:ext cx="470500" cy="354051"/>
          </a:xfrm>
          <a:prstGeom prst="rect">
            <a:avLst/>
          </a:prstGeom>
          <a:noFill/>
          <a:ln>
            <a:noFill/>
          </a:ln>
        </p:spPr>
      </p:pic>
      <p:pic>
        <p:nvPicPr>
          <p:cNvPr id="63" name="Google Shape;63;p13"/>
          <p:cNvPicPr preferRelativeResize="0"/>
          <p:nvPr/>
        </p:nvPicPr>
        <p:blipFill>
          <a:blip r:embed="rId4">
            <a:alphaModFix/>
          </a:blip>
          <a:stretch>
            <a:fillRect/>
          </a:stretch>
        </p:blipFill>
        <p:spPr>
          <a:xfrm>
            <a:off x="588581" y="2928140"/>
            <a:ext cx="470500" cy="354051"/>
          </a:xfrm>
          <a:prstGeom prst="rect">
            <a:avLst/>
          </a:prstGeom>
          <a:noFill/>
          <a:ln>
            <a:noFill/>
          </a:ln>
        </p:spPr>
      </p:pic>
      <p:pic>
        <p:nvPicPr>
          <p:cNvPr id="64" name="Google Shape;64;p13"/>
          <p:cNvPicPr preferRelativeResize="0"/>
          <p:nvPr/>
        </p:nvPicPr>
        <p:blipFill>
          <a:blip r:embed="rId4">
            <a:alphaModFix/>
          </a:blip>
          <a:stretch>
            <a:fillRect/>
          </a:stretch>
        </p:blipFill>
        <p:spPr>
          <a:xfrm>
            <a:off x="588581" y="3381907"/>
            <a:ext cx="470500" cy="354051"/>
          </a:xfrm>
          <a:prstGeom prst="rect">
            <a:avLst/>
          </a:prstGeom>
          <a:noFill/>
          <a:ln>
            <a:noFill/>
          </a:ln>
        </p:spPr>
      </p:pic>
      <p:pic>
        <p:nvPicPr>
          <p:cNvPr id="65" name="Google Shape;65;p13"/>
          <p:cNvPicPr preferRelativeResize="0"/>
          <p:nvPr/>
        </p:nvPicPr>
        <p:blipFill>
          <a:blip r:embed="rId4">
            <a:alphaModFix/>
          </a:blip>
          <a:stretch>
            <a:fillRect/>
          </a:stretch>
        </p:blipFill>
        <p:spPr>
          <a:xfrm>
            <a:off x="588581" y="3835673"/>
            <a:ext cx="470500" cy="354051"/>
          </a:xfrm>
          <a:prstGeom prst="rect">
            <a:avLst/>
          </a:prstGeom>
          <a:noFill/>
          <a:ln>
            <a:noFill/>
          </a:ln>
        </p:spPr>
      </p:pic>
      <p:pic>
        <p:nvPicPr>
          <p:cNvPr id="66" name="Google Shape;66;p13"/>
          <p:cNvPicPr preferRelativeResize="0"/>
          <p:nvPr/>
        </p:nvPicPr>
        <p:blipFill>
          <a:blip r:embed="rId4">
            <a:alphaModFix/>
          </a:blip>
          <a:stretch>
            <a:fillRect/>
          </a:stretch>
        </p:blipFill>
        <p:spPr>
          <a:xfrm>
            <a:off x="588581" y="4836973"/>
            <a:ext cx="470500" cy="354051"/>
          </a:xfrm>
          <a:prstGeom prst="rect">
            <a:avLst/>
          </a:prstGeom>
          <a:noFill/>
          <a:ln>
            <a:noFill/>
          </a:ln>
        </p:spPr>
      </p:pic>
      <p:pic>
        <p:nvPicPr>
          <p:cNvPr id="67" name="Google Shape;67;p13"/>
          <p:cNvPicPr preferRelativeResize="0"/>
          <p:nvPr/>
        </p:nvPicPr>
        <p:blipFill>
          <a:blip r:embed="rId4">
            <a:alphaModFix/>
          </a:blip>
          <a:stretch>
            <a:fillRect/>
          </a:stretch>
        </p:blipFill>
        <p:spPr>
          <a:xfrm>
            <a:off x="588581" y="5409907"/>
            <a:ext cx="470500" cy="354051"/>
          </a:xfrm>
          <a:prstGeom prst="rect">
            <a:avLst/>
          </a:prstGeom>
          <a:noFill/>
          <a:ln>
            <a:noFill/>
          </a:ln>
        </p:spPr>
      </p:pic>
    </p:spTree>
    <p:extLst>
      <p:ext uri="{BB962C8B-B14F-4D97-AF65-F5344CB8AC3E}">
        <p14:creationId xmlns:p14="http://schemas.microsoft.com/office/powerpoint/2010/main" val="188613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DF9F-A03E-2C49-8550-0D417EA57DA1}"/>
              </a:ext>
            </a:extLst>
          </p:cNvPr>
          <p:cNvSpPr>
            <a:spLocks noGrp="1"/>
          </p:cNvSpPr>
          <p:nvPr>
            <p:ph type="title"/>
          </p:nvPr>
        </p:nvSpPr>
        <p:spPr>
          <a:xfrm>
            <a:off x="132262" y="101650"/>
            <a:ext cx="10871200" cy="576064"/>
          </a:xfrm>
        </p:spPr>
        <p:txBody>
          <a:bodyPr/>
          <a:lstStyle/>
          <a:p>
            <a:r>
              <a:rPr lang="en-US" dirty="0"/>
              <a:t>How is ELIXIR constructed to facilitate our mission?</a:t>
            </a:r>
          </a:p>
        </p:txBody>
      </p:sp>
      <p:sp>
        <p:nvSpPr>
          <p:cNvPr id="5" name="Rectangle 1">
            <a:extLst>
              <a:ext uri="{FF2B5EF4-FFF2-40B4-BE49-F238E27FC236}">
                <a16:creationId xmlns:a16="http://schemas.microsoft.com/office/drawing/2014/main" id="{7445AB16-4B7A-C14C-9455-D4763B8D411F}"/>
              </a:ext>
            </a:extLst>
          </p:cNvPr>
          <p:cNvSpPr>
            <a:spLocks noChangeArrowheads="1"/>
          </p:cNvSpPr>
          <p:nvPr/>
        </p:nvSpPr>
        <p:spPr bwMode="auto">
          <a:xfrm>
            <a:off x="719403" y="13302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Diagram 13">
            <a:extLst>
              <a:ext uri="{FF2B5EF4-FFF2-40B4-BE49-F238E27FC236}">
                <a16:creationId xmlns:a16="http://schemas.microsoft.com/office/drawing/2014/main" id="{D4E7C2A7-6934-0647-923C-677EB2E353D5}"/>
              </a:ext>
            </a:extLst>
          </p:cNvPr>
          <p:cNvGraphicFramePr/>
          <p:nvPr>
            <p:extLst>
              <p:ext uri="{D42A27DB-BD31-4B8C-83A1-F6EECF244321}">
                <p14:modId xmlns:p14="http://schemas.microsoft.com/office/powerpoint/2010/main" val="3002544869"/>
              </p:ext>
            </p:extLst>
          </p:nvPr>
        </p:nvGraphicFramePr>
        <p:xfrm>
          <a:off x="1665170" y="1232034"/>
          <a:ext cx="7543179" cy="496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4251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719403" y="332656"/>
            <a:ext cx="10871100" cy="576000"/>
          </a:xfrm>
          <a:prstGeom prst="rect">
            <a:avLst/>
          </a:prstGeom>
        </p:spPr>
        <p:txBody>
          <a:bodyPr spcFirstLastPara="1" wrap="square" lIns="0" tIns="0" rIns="0" bIns="0" anchor="t" anchorCtr="0">
            <a:noAutofit/>
          </a:bodyPr>
          <a:lstStyle/>
          <a:p>
            <a:pPr marL="0" lvl="0" indent="0">
              <a:spcBef>
                <a:spcPts val="0"/>
              </a:spcBef>
              <a:spcAft>
                <a:spcPts val="0"/>
              </a:spcAft>
              <a:buNone/>
            </a:pPr>
            <a:endParaRPr/>
          </a:p>
        </p:txBody>
      </p:sp>
      <p:pic>
        <p:nvPicPr>
          <p:cNvPr id="132" name="Google Shape;132;p18"/>
          <p:cNvPicPr preferRelativeResize="0"/>
          <p:nvPr/>
        </p:nvPicPr>
        <p:blipFill>
          <a:blip r:embed="rId3">
            <a:alphaModFix/>
          </a:blip>
          <a:stretch>
            <a:fillRect/>
          </a:stretch>
        </p:blipFill>
        <p:spPr>
          <a:xfrm>
            <a:off x="110074" y="146650"/>
            <a:ext cx="12081926" cy="6711350"/>
          </a:xfrm>
          <a:prstGeom prst="rect">
            <a:avLst/>
          </a:prstGeom>
          <a:noFill/>
          <a:ln>
            <a:noFill/>
          </a:ln>
        </p:spPr>
      </p:pic>
      <p:sp>
        <p:nvSpPr>
          <p:cNvPr id="133" name="Google Shape;133;p18"/>
          <p:cNvSpPr txBox="1"/>
          <p:nvPr/>
        </p:nvSpPr>
        <p:spPr>
          <a:xfrm>
            <a:off x="1168400" y="5881500"/>
            <a:ext cx="2747100" cy="34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800">
                <a:solidFill>
                  <a:srgbClr val="F38631"/>
                </a:solidFill>
              </a:rPr>
              <a:t>Commissioned </a:t>
            </a:r>
            <a:endParaRPr sz="1800">
              <a:solidFill>
                <a:srgbClr val="F38631"/>
              </a:solidFill>
            </a:endParaRPr>
          </a:p>
          <a:p>
            <a:pPr marL="0" lvl="0" indent="0">
              <a:spcBef>
                <a:spcPts val="0"/>
              </a:spcBef>
              <a:spcAft>
                <a:spcPts val="0"/>
              </a:spcAft>
              <a:buNone/>
            </a:pPr>
            <a:r>
              <a:rPr lang="en-GB" sz="1800">
                <a:solidFill>
                  <a:srgbClr val="F38631"/>
                </a:solidFill>
              </a:rPr>
              <a:t>services</a:t>
            </a:r>
            <a:endParaRPr sz="1800">
              <a:solidFill>
                <a:srgbClr val="F38631"/>
              </a:solidFill>
            </a:endParaRPr>
          </a:p>
        </p:txBody>
      </p:sp>
      <p:sp>
        <p:nvSpPr>
          <p:cNvPr id="134" name="Google Shape;134;p18"/>
          <p:cNvSpPr txBox="1"/>
          <p:nvPr/>
        </p:nvSpPr>
        <p:spPr>
          <a:xfrm>
            <a:off x="180625" y="3531525"/>
            <a:ext cx="2747100" cy="34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800">
                <a:solidFill>
                  <a:srgbClr val="F38631"/>
                </a:solidFill>
              </a:rPr>
              <a:t>Commissioned </a:t>
            </a:r>
            <a:endParaRPr sz="1800">
              <a:solidFill>
                <a:srgbClr val="F38631"/>
              </a:solidFill>
            </a:endParaRPr>
          </a:p>
          <a:p>
            <a:pPr marL="0" lvl="0" indent="0" rtl="0">
              <a:spcBef>
                <a:spcPts val="0"/>
              </a:spcBef>
              <a:spcAft>
                <a:spcPts val="0"/>
              </a:spcAft>
              <a:buNone/>
            </a:pPr>
            <a:r>
              <a:rPr lang="en-GB" sz="1800">
                <a:solidFill>
                  <a:srgbClr val="F38631"/>
                </a:solidFill>
              </a:rPr>
              <a:t>services</a:t>
            </a:r>
            <a:endParaRPr sz="1800">
              <a:solidFill>
                <a:srgbClr val="F38631"/>
              </a:solidFill>
            </a:endParaRPr>
          </a:p>
        </p:txBody>
      </p:sp>
      <p:sp>
        <p:nvSpPr>
          <p:cNvPr id="135" name="Google Shape;135;p18"/>
          <p:cNvSpPr txBox="1"/>
          <p:nvPr/>
        </p:nvSpPr>
        <p:spPr>
          <a:xfrm>
            <a:off x="1168400" y="1181550"/>
            <a:ext cx="2747100" cy="348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a:solidFill>
                  <a:srgbClr val="F38631"/>
                </a:solidFill>
              </a:rPr>
              <a:t>Commissioned </a:t>
            </a:r>
            <a:endParaRPr sz="1800">
              <a:solidFill>
                <a:srgbClr val="F38631"/>
              </a:solidFill>
            </a:endParaRPr>
          </a:p>
          <a:p>
            <a:pPr marL="0" lvl="0" indent="0" rtl="0">
              <a:spcBef>
                <a:spcPts val="0"/>
              </a:spcBef>
              <a:spcAft>
                <a:spcPts val="0"/>
              </a:spcAft>
              <a:buNone/>
            </a:pPr>
            <a:r>
              <a:rPr lang="en-GB" sz="1800">
                <a:solidFill>
                  <a:srgbClr val="F38631"/>
                </a:solidFill>
              </a:rPr>
              <a:t>services</a:t>
            </a:r>
            <a:endParaRPr sz="1800">
              <a:solidFill>
                <a:srgbClr val="F3863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2BB6-0A50-6141-8F7E-68D7BDC88179}"/>
              </a:ext>
            </a:extLst>
          </p:cNvPr>
          <p:cNvSpPr>
            <a:spLocks noGrp="1"/>
          </p:cNvSpPr>
          <p:nvPr>
            <p:ph type="title"/>
          </p:nvPr>
        </p:nvSpPr>
        <p:spPr/>
        <p:txBody>
          <a:bodyPr/>
          <a:lstStyle/>
          <a:p>
            <a:r>
              <a:rPr lang="en-US" dirty="0"/>
              <a:t>Commissioned Services – selected examples </a:t>
            </a:r>
          </a:p>
        </p:txBody>
      </p:sp>
      <p:graphicFrame>
        <p:nvGraphicFramePr>
          <p:cNvPr id="3" name="Table 2">
            <a:extLst>
              <a:ext uri="{FF2B5EF4-FFF2-40B4-BE49-F238E27FC236}">
                <a16:creationId xmlns:a16="http://schemas.microsoft.com/office/drawing/2014/main" id="{A93CA672-3D26-3E42-B542-E4903812E58F}"/>
              </a:ext>
            </a:extLst>
          </p:cNvPr>
          <p:cNvGraphicFramePr>
            <a:graphicFrameLocks noGrp="1"/>
          </p:cNvGraphicFramePr>
          <p:nvPr>
            <p:extLst/>
          </p:nvPr>
        </p:nvGraphicFramePr>
        <p:xfrm>
          <a:off x="719403" y="1176866"/>
          <a:ext cx="9976306" cy="4184844"/>
        </p:xfrm>
        <a:graphic>
          <a:graphicData uri="http://schemas.openxmlformats.org/drawingml/2006/table">
            <a:tbl>
              <a:tblPr firstRow="1" bandRow="1">
                <a:tableStyleId>{5C22544A-7EE6-4342-B048-85BDC9FD1C3A}</a:tableStyleId>
              </a:tblPr>
              <a:tblGrid>
                <a:gridCol w="4031138">
                  <a:extLst>
                    <a:ext uri="{9D8B030D-6E8A-4147-A177-3AD203B41FA5}">
                      <a16:colId xmlns:a16="http://schemas.microsoft.com/office/drawing/2014/main" val="2794179077"/>
                    </a:ext>
                  </a:extLst>
                </a:gridCol>
                <a:gridCol w="2619733">
                  <a:extLst>
                    <a:ext uri="{9D8B030D-6E8A-4147-A177-3AD203B41FA5}">
                      <a16:colId xmlns:a16="http://schemas.microsoft.com/office/drawing/2014/main" val="3634806813"/>
                    </a:ext>
                  </a:extLst>
                </a:gridCol>
                <a:gridCol w="3325435">
                  <a:extLst>
                    <a:ext uri="{9D8B030D-6E8A-4147-A177-3AD203B41FA5}">
                      <a16:colId xmlns:a16="http://schemas.microsoft.com/office/drawing/2014/main" val="3995290791"/>
                    </a:ext>
                  </a:extLst>
                </a:gridCol>
              </a:tblGrid>
              <a:tr h="762080">
                <a:tc>
                  <a:txBody>
                    <a:bodyPr/>
                    <a:lstStyle/>
                    <a:p>
                      <a:r>
                        <a:rPr lang="en-US" dirty="0"/>
                        <a:t>Title </a:t>
                      </a:r>
                    </a:p>
                  </a:txBody>
                  <a:tcPr/>
                </a:tc>
                <a:tc>
                  <a:txBody>
                    <a:bodyPr/>
                    <a:lstStyle/>
                    <a:p>
                      <a:r>
                        <a:rPr lang="en-US" dirty="0"/>
                        <a:t>Platform/Community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Nodes </a:t>
                      </a:r>
                    </a:p>
                    <a:p>
                      <a:endParaRPr lang="en-US" dirty="0"/>
                    </a:p>
                  </a:txBody>
                  <a:tcPr/>
                </a:tc>
                <a:extLst>
                  <a:ext uri="{0D108BD9-81ED-4DB2-BD59-A6C34878D82A}">
                    <a16:rowId xmlns:a16="http://schemas.microsoft.com/office/drawing/2014/main" val="1375183815"/>
                  </a:ext>
                </a:extLst>
              </a:tr>
              <a:tr h="632868">
                <a:tc>
                  <a:txBody>
                    <a:bodyPr/>
                    <a:lstStyle/>
                    <a:p>
                      <a:r>
                        <a:rPr lang="en-US" dirty="0" err="1"/>
                        <a:t>BioSchemas</a:t>
                      </a:r>
                      <a:r>
                        <a:rPr lang="en-US" dirty="0"/>
                        <a:t> </a:t>
                      </a:r>
                    </a:p>
                  </a:txBody>
                  <a:tcPr/>
                </a:tc>
                <a:tc>
                  <a:txBody>
                    <a:bodyPr/>
                    <a:lstStyle/>
                    <a:p>
                      <a:r>
                        <a:rPr lang="en-US" dirty="0"/>
                        <a:t>Interoperability </a:t>
                      </a:r>
                    </a:p>
                  </a:txBody>
                  <a:tcPr/>
                </a:tc>
                <a:tc>
                  <a:txBody>
                    <a:bodyPr/>
                    <a:lstStyle/>
                    <a:p>
                      <a:r>
                        <a:rPr lang="en-US" dirty="0"/>
                        <a:t>UK, EBI, FR, BE, NL, IT</a:t>
                      </a:r>
                    </a:p>
                  </a:txBody>
                  <a:tcPr/>
                </a:tc>
                <a:extLst>
                  <a:ext uri="{0D108BD9-81ED-4DB2-BD59-A6C34878D82A}">
                    <a16:rowId xmlns:a16="http://schemas.microsoft.com/office/drawing/2014/main" val="3420507079"/>
                  </a:ext>
                </a:extLst>
              </a:tr>
              <a:tr h="632868">
                <a:tc>
                  <a:txBody>
                    <a:bodyPr/>
                    <a:lstStyle/>
                    <a:p>
                      <a:r>
                        <a:rPr lang="en-US" dirty="0"/>
                        <a:t>AAI production </a:t>
                      </a:r>
                    </a:p>
                  </a:txBody>
                  <a:tcPr/>
                </a:tc>
                <a:tc>
                  <a:txBody>
                    <a:bodyPr/>
                    <a:lstStyle/>
                    <a:p>
                      <a:r>
                        <a:rPr lang="en-US" dirty="0"/>
                        <a:t>Compute </a:t>
                      </a:r>
                    </a:p>
                  </a:txBody>
                  <a:tcPr/>
                </a:tc>
                <a:tc>
                  <a:txBody>
                    <a:bodyPr/>
                    <a:lstStyle/>
                    <a:p>
                      <a:r>
                        <a:rPr lang="en-US" dirty="0"/>
                        <a:t>FI, CZ</a:t>
                      </a:r>
                    </a:p>
                  </a:txBody>
                  <a:tcPr/>
                </a:tc>
                <a:extLst>
                  <a:ext uri="{0D108BD9-81ED-4DB2-BD59-A6C34878D82A}">
                    <a16:rowId xmlns:a16="http://schemas.microsoft.com/office/drawing/2014/main" val="478013268"/>
                  </a:ext>
                </a:extLst>
              </a:tr>
              <a:tr h="762080">
                <a:tc>
                  <a:txBody>
                    <a:bodyPr/>
                    <a:lstStyle/>
                    <a:p>
                      <a:r>
                        <a:rPr lang="en-US" dirty="0"/>
                        <a:t>ELIXIR Beacons </a:t>
                      </a:r>
                    </a:p>
                  </a:txBody>
                  <a:tcPr/>
                </a:tc>
                <a:tc>
                  <a:txBody>
                    <a:bodyPr/>
                    <a:lstStyle/>
                    <a:p>
                      <a:r>
                        <a:rPr lang="en-US" dirty="0"/>
                        <a:t>Human Data </a:t>
                      </a:r>
                    </a:p>
                  </a:txBody>
                  <a:tcPr/>
                </a:tc>
                <a:tc>
                  <a:txBody>
                    <a:bodyPr/>
                    <a:lstStyle/>
                    <a:p>
                      <a:r>
                        <a:rPr lang="en-US" dirty="0"/>
                        <a:t>BE, EBI, ES, CH, NL, FI,SE, FR</a:t>
                      </a:r>
                    </a:p>
                  </a:txBody>
                  <a:tcPr/>
                </a:tc>
                <a:extLst>
                  <a:ext uri="{0D108BD9-81ED-4DB2-BD59-A6C34878D82A}">
                    <a16:rowId xmlns:a16="http://schemas.microsoft.com/office/drawing/2014/main" val="3497890474"/>
                  </a:ext>
                </a:extLst>
              </a:tr>
              <a:tr h="762080">
                <a:tc>
                  <a:txBody>
                    <a:bodyPr/>
                    <a:lstStyle/>
                    <a:p>
                      <a:r>
                        <a:rPr lang="en-US" dirty="0"/>
                        <a:t>Marine Metagenomics: towards user centric services </a:t>
                      </a:r>
                    </a:p>
                  </a:txBody>
                  <a:tcPr/>
                </a:tc>
                <a:tc>
                  <a:txBody>
                    <a:bodyPr/>
                    <a:lstStyle/>
                    <a:p>
                      <a:r>
                        <a:rPr lang="en-US" dirty="0"/>
                        <a:t>Marine Metagenomics </a:t>
                      </a:r>
                    </a:p>
                  </a:txBody>
                  <a:tcPr/>
                </a:tc>
                <a:tc>
                  <a:txBody>
                    <a:bodyPr/>
                    <a:lstStyle/>
                    <a:p>
                      <a:r>
                        <a:rPr lang="en-US" dirty="0"/>
                        <a:t>NO, EBI</a:t>
                      </a:r>
                    </a:p>
                  </a:txBody>
                  <a:tcPr/>
                </a:tc>
                <a:extLst>
                  <a:ext uri="{0D108BD9-81ED-4DB2-BD59-A6C34878D82A}">
                    <a16:rowId xmlns:a16="http://schemas.microsoft.com/office/drawing/2014/main" val="2360313729"/>
                  </a:ext>
                </a:extLst>
              </a:tr>
              <a:tr h="632868">
                <a:tc>
                  <a:txBody>
                    <a:bodyPr/>
                    <a:lstStyle/>
                    <a:p>
                      <a:r>
                        <a:rPr lang="en-US" dirty="0"/>
                        <a:t>Towards a distributed </a:t>
                      </a:r>
                      <a:r>
                        <a:rPr lang="en-US" dirty="0" err="1"/>
                        <a:t>Ensembl</a:t>
                      </a:r>
                      <a:r>
                        <a:rPr lang="en-US" dirty="0"/>
                        <a:t> </a:t>
                      </a:r>
                    </a:p>
                  </a:txBody>
                  <a:tcPr/>
                </a:tc>
                <a:tc>
                  <a:txBody>
                    <a:bodyPr/>
                    <a:lstStyle/>
                    <a:p>
                      <a:r>
                        <a:rPr lang="en-US" dirty="0"/>
                        <a:t>Data</a:t>
                      </a:r>
                    </a:p>
                  </a:txBody>
                  <a:tcPr/>
                </a:tc>
                <a:tc>
                  <a:txBody>
                    <a:bodyPr/>
                    <a:lstStyle/>
                    <a:p>
                      <a:r>
                        <a:rPr lang="en-US" dirty="0"/>
                        <a:t>SE, NO, EBI</a:t>
                      </a:r>
                    </a:p>
                  </a:txBody>
                  <a:tcPr/>
                </a:tc>
                <a:extLst>
                  <a:ext uri="{0D108BD9-81ED-4DB2-BD59-A6C34878D82A}">
                    <a16:rowId xmlns:a16="http://schemas.microsoft.com/office/drawing/2014/main" val="2197845568"/>
                  </a:ext>
                </a:extLst>
              </a:tr>
            </a:tbl>
          </a:graphicData>
        </a:graphic>
      </p:graphicFrame>
      <p:sp>
        <p:nvSpPr>
          <p:cNvPr id="4" name="TextBox 3">
            <a:extLst>
              <a:ext uri="{FF2B5EF4-FFF2-40B4-BE49-F238E27FC236}">
                <a16:creationId xmlns:a16="http://schemas.microsoft.com/office/drawing/2014/main" id="{A96195F5-21A7-3E4F-8C00-4A8BD6AC7736}"/>
              </a:ext>
            </a:extLst>
          </p:cNvPr>
          <p:cNvSpPr txBox="1"/>
          <p:nvPr/>
        </p:nvSpPr>
        <p:spPr>
          <a:xfrm>
            <a:off x="719403" y="5607057"/>
            <a:ext cx="7370618" cy="646331"/>
          </a:xfrm>
          <a:prstGeom prst="rect">
            <a:avLst/>
          </a:prstGeom>
          <a:noFill/>
        </p:spPr>
        <p:txBody>
          <a:bodyPr wrap="square" rtlCol="0">
            <a:spAutoFit/>
          </a:bodyPr>
          <a:lstStyle/>
          <a:p>
            <a:r>
              <a:rPr lang="en-US" dirty="0">
                <a:hlinkClick r:id="rId2"/>
              </a:rPr>
              <a:t>https://www.elixir-europe.org/about-us/implementation-studies</a:t>
            </a:r>
            <a:endParaRPr lang="en-US" dirty="0"/>
          </a:p>
          <a:p>
            <a:endParaRPr lang="en-US" dirty="0"/>
          </a:p>
        </p:txBody>
      </p:sp>
    </p:spTree>
    <p:extLst>
      <p:ext uri="{BB962C8B-B14F-4D97-AF65-F5344CB8AC3E}">
        <p14:creationId xmlns:p14="http://schemas.microsoft.com/office/powerpoint/2010/main" val="3566096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47107-F47D-AD45-835B-48A2A27F353E}"/>
              </a:ext>
            </a:extLst>
          </p:cNvPr>
          <p:cNvSpPr>
            <a:spLocks noGrp="1"/>
          </p:cNvSpPr>
          <p:nvPr>
            <p:ph type="title"/>
          </p:nvPr>
        </p:nvSpPr>
        <p:spPr>
          <a:xfrm>
            <a:off x="0" y="0"/>
            <a:ext cx="10871200" cy="576064"/>
          </a:xfrm>
        </p:spPr>
        <p:txBody>
          <a:bodyPr/>
          <a:lstStyle/>
          <a:p>
            <a:r>
              <a:rPr lang="en-US" dirty="0"/>
              <a:t>ELIXIR – the short version</a:t>
            </a:r>
          </a:p>
        </p:txBody>
      </p:sp>
      <p:pic>
        <p:nvPicPr>
          <p:cNvPr id="4" name="Picture 3">
            <a:extLst>
              <a:ext uri="{FF2B5EF4-FFF2-40B4-BE49-F238E27FC236}">
                <a16:creationId xmlns:a16="http://schemas.microsoft.com/office/drawing/2014/main" id="{84D6B162-0175-204A-ABCC-B1AC4EDD0436}"/>
              </a:ext>
            </a:extLst>
          </p:cNvPr>
          <p:cNvPicPr>
            <a:picLocks noChangeAspect="1"/>
          </p:cNvPicPr>
          <p:nvPr/>
        </p:nvPicPr>
        <p:blipFill>
          <a:blip r:embed="rId2"/>
          <a:stretch>
            <a:fillRect/>
          </a:stretch>
        </p:blipFill>
        <p:spPr>
          <a:xfrm>
            <a:off x="2366128" y="722519"/>
            <a:ext cx="5990125" cy="5767835"/>
          </a:xfrm>
          <a:prstGeom prst="rect">
            <a:avLst/>
          </a:prstGeom>
        </p:spPr>
      </p:pic>
      <p:sp>
        <p:nvSpPr>
          <p:cNvPr id="5" name="Oval 4">
            <a:extLst>
              <a:ext uri="{FF2B5EF4-FFF2-40B4-BE49-F238E27FC236}">
                <a16:creationId xmlns:a16="http://schemas.microsoft.com/office/drawing/2014/main" id="{4B281C0F-1C64-904C-BAD9-33B1F947F3FE}"/>
              </a:ext>
            </a:extLst>
          </p:cNvPr>
          <p:cNvSpPr/>
          <p:nvPr/>
        </p:nvSpPr>
        <p:spPr>
          <a:xfrm>
            <a:off x="4892509" y="4223209"/>
            <a:ext cx="1121790" cy="112179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06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DF9F-A03E-2C49-8550-0D417EA57DA1}"/>
              </a:ext>
            </a:extLst>
          </p:cNvPr>
          <p:cNvSpPr>
            <a:spLocks noGrp="1"/>
          </p:cNvSpPr>
          <p:nvPr>
            <p:ph type="title"/>
          </p:nvPr>
        </p:nvSpPr>
        <p:spPr>
          <a:xfrm>
            <a:off x="132262" y="101650"/>
            <a:ext cx="10871200" cy="576064"/>
          </a:xfrm>
        </p:spPr>
        <p:txBody>
          <a:bodyPr/>
          <a:lstStyle/>
          <a:p>
            <a:r>
              <a:rPr lang="en-US" dirty="0"/>
              <a:t>How is ELIXIR constructed to facilitate our mission?</a:t>
            </a:r>
          </a:p>
        </p:txBody>
      </p:sp>
      <p:sp>
        <p:nvSpPr>
          <p:cNvPr id="5" name="Rectangle 1">
            <a:extLst>
              <a:ext uri="{FF2B5EF4-FFF2-40B4-BE49-F238E27FC236}">
                <a16:creationId xmlns:a16="http://schemas.microsoft.com/office/drawing/2014/main" id="{7445AB16-4B7A-C14C-9455-D4763B8D411F}"/>
              </a:ext>
            </a:extLst>
          </p:cNvPr>
          <p:cNvSpPr>
            <a:spLocks noChangeArrowheads="1"/>
          </p:cNvSpPr>
          <p:nvPr/>
        </p:nvSpPr>
        <p:spPr bwMode="auto">
          <a:xfrm>
            <a:off x="719403" y="13302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Diagram 13">
            <a:extLst>
              <a:ext uri="{FF2B5EF4-FFF2-40B4-BE49-F238E27FC236}">
                <a16:creationId xmlns:a16="http://schemas.microsoft.com/office/drawing/2014/main" id="{D4E7C2A7-6934-0647-923C-677EB2E353D5}"/>
              </a:ext>
            </a:extLst>
          </p:cNvPr>
          <p:cNvGraphicFramePr/>
          <p:nvPr>
            <p:extLst>
              <p:ext uri="{D42A27DB-BD31-4B8C-83A1-F6EECF244321}">
                <p14:modId xmlns:p14="http://schemas.microsoft.com/office/powerpoint/2010/main" val="1195598873"/>
              </p:ext>
            </p:extLst>
          </p:nvPr>
        </p:nvGraphicFramePr>
        <p:xfrm>
          <a:off x="1665170" y="1232034"/>
          <a:ext cx="7543179" cy="496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904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150613" y="106488"/>
            <a:ext cx="8153400" cy="574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4000" b="0" i="0" u="none" strike="noStrike" cap="none">
                <a:solidFill>
                  <a:schemeClr val="accent1"/>
                </a:solidFill>
                <a:latin typeface="Corbel"/>
                <a:ea typeface="Corbel"/>
                <a:cs typeface="Corbel"/>
                <a:sym typeface="Corbel"/>
              </a:rPr>
              <a:t>ELIXIR Services</a:t>
            </a:r>
            <a:endParaRPr/>
          </a:p>
        </p:txBody>
      </p:sp>
      <p:pic>
        <p:nvPicPr>
          <p:cNvPr id="148" name="Google Shape;148;p20"/>
          <p:cNvPicPr preferRelativeResize="0"/>
          <p:nvPr/>
        </p:nvPicPr>
        <p:blipFill>
          <a:blip r:embed="rId3">
            <a:alphaModFix/>
          </a:blip>
          <a:stretch>
            <a:fillRect/>
          </a:stretch>
        </p:blipFill>
        <p:spPr>
          <a:xfrm>
            <a:off x="444225" y="851913"/>
            <a:ext cx="6271172" cy="5735111"/>
          </a:xfrm>
          <a:prstGeom prst="rect">
            <a:avLst/>
          </a:prstGeom>
          <a:noFill/>
          <a:ln>
            <a:noFill/>
          </a:ln>
        </p:spPr>
      </p:pic>
      <p:pic>
        <p:nvPicPr>
          <p:cNvPr id="149" name="Google Shape;149;p20"/>
          <p:cNvPicPr preferRelativeResize="0"/>
          <p:nvPr/>
        </p:nvPicPr>
        <p:blipFill>
          <a:blip r:embed="rId4">
            <a:alphaModFix/>
          </a:blip>
          <a:stretch>
            <a:fillRect/>
          </a:stretch>
        </p:blipFill>
        <p:spPr>
          <a:xfrm>
            <a:off x="6867797" y="833688"/>
            <a:ext cx="5171802" cy="343390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pSp>
        <p:nvGrpSpPr>
          <p:cNvPr id="248" name="Google Shape;248;p28"/>
          <p:cNvGrpSpPr/>
          <p:nvPr/>
        </p:nvGrpSpPr>
        <p:grpSpPr>
          <a:xfrm>
            <a:off x="528867" y="980701"/>
            <a:ext cx="4017100" cy="5563244"/>
            <a:chOff x="1331640" y="1055632"/>
            <a:chExt cx="3555900" cy="4749632"/>
          </a:xfrm>
        </p:grpSpPr>
        <p:sp>
          <p:nvSpPr>
            <p:cNvPr id="249" name="Google Shape;249;p28"/>
            <p:cNvSpPr/>
            <p:nvPr/>
          </p:nvSpPr>
          <p:spPr>
            <a:xfrm>
              <a:off x="3203848" y="2348880"/>
              <a:ext cx="1152000" cy="1152000"/>
            </a:xfrm>
            <a:prstGeom prst="ellipse">
              <a:avLst/>
            </a:prstGeom>
            <a:solidFill>
              <a:schemeClr val="lt1"/>
            </a:solidFill>
            <a:ln w="25400" cap="flat" cmpd="sng">
              <a:solidFill>
                <a:srgbClr val="F47D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orbel"/>
                <a:ea typeface="Corbel"/>
                <a:cs typeface="Corbel"/>
                <a:sym typeface="Corbel"/>
              </a:endParaRPr>
            </a:p>
          </p:txBody>
        </p:sp>
        <p:sp>
          <p:nvSpPr>
            <p:cNvPr id="250" name="Google Shape;250;p28"/>
            <p:cNvSpPr txBox="1"/>
            <p:nvPr/>
          </p:nvSpPr>
          <p:spPr>
            <a:xfrm>
              <a:off x="3154041" y="2802414"/>
              <a:ext cx="1273800" cy="372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000000"/>
                  </a:solidFill>
                  <a:latin typeface="Corbel"/>
                  <a:ea typeface="Corbel"/>
                  <a:cs typeface="Corbel"/>
                  <a:sym typeface="Corbel"/>
                </a:rPr>
                <a:t>Impact</a:t>
              </a:r>
              <a:endParaRPr sz="1800">
                <a:solidFill>
                  <a:srgbClr val="000000"/>
                </a:solidFill>
                <a:latin typeface="Corbel"/>
                <a:ea typeface="Corbel"/>
                <a:cs typeface="Corbel"/>
                <a:sym typeface="Corbel"/>
              </a:endParaRPr>
            </a:p>
          </p:txBody>
        </p:sp>
        <p:sp>
          <p:nvSpPr>
            <p:cNvPr id="251" name="Google Shape;251;p28"/>
            <p:cNvSpPr/>
            <p:nvPr/>
          </p:nvSpPr>
          <p:spPr>
            <a:xfrm>
              <a:off x="1475656" y="1787024"/>
              <a:ext cx="3276600" cy="1137900"/>
            </a:xfrm>
            <a:prstGeom prst="ellipse">
              <a:avLst/>
            </a:prstGeom>
            <a:solidFill>
              <a:srgbClr val="D8D8D8">
                <a:alpha val="40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52" name="Google Shape;252;p28"/>
            <p:cNvGrpSpPr/>
            <p:nvPr/>
          </p:nvGrpSpPr>
          <p:grpSpPr>
            <a:xfrm>
              <a:off x="2051720" y="2644327"/>
              <a:ext cx="1296600" cy="1143000"/>
              <a:chOff x="1723140" y="1102872"/>
              <a:chExt cx="1296600" cy="1143000"/>
            </a:xfrm>
          </p:grpSpPr>
          <p:sp>
            <p:nvSpPr>
              <p:cNvPr id="253" name="Google Shape;253;p28"/>
              <p:cNvSpPr/>
              <p:nvPr/>
            </p:nvSpPr>
            <p:spPr>
              <a:xfrm>
                <a:off x="1795632" y="1102872"/>
                <a:ext cx="1143000" cy="1143000"/>
              </a:xfrm>
              <a:prstGeom prst="ellipse">
                <a:avLst/>
              </a:prstGeom>
              <a:solidFill>
                <a:srgbClr val="F47D2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4" name="Google Shape;254;p28"/>
              <p:cNvSpPr/>
              <p:nvPr/>
            </p:nvSpPr>
            <p:spPr>
              <a:xfrm>
                <a:off x="1723140" y="1295345"/>
                <a:ext cx="1296600" cy="80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900">
                    <a:solidFill>
                      <a:srgbClr val="FFFFFF"/>
                    </a:solidFill>
                    <a:latin typeface="Corbel"/>
                    <a:ea typeface="Corbel"/>
                    <a:cs typeface="Corbel"/>
                    <a:sym typeface="Corbel"/>
                  </a:rPr>
                  <a:t>Scientific focus</a:t>
                </a:r>
                <a:endParaRPr/>
              </a:p>
            </p:txBody>
          </p:sp>
        </p:grpSp>
        <p:sp>
          <p:nvSpPr>
            <p:cNvPr id="255" name="Google Shape;255;p28"/>
            <p:cNvSpPr/>
            <p:nvPr/>
          </p:nvSpPr>
          <p:spPr>
            <a:xfrm>
              <a:off x="2802508" y="4581128"/>
              <a:ext cx="635100" cy="406500"/>
            </a:xfrm>
            <a:prstGeom prst="downArrow">
              <a:avLst>
                <a:gd name="adj1" fmla="val 50000"/>
                <a:gd name="adj2" fmla="val 50000"/>
              </a:avLst>
            </a:prstGeom>
            <a:solidFill>
              <a:srgbClr val="F47D20">
                <a:alpha val="7098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Google Shape;256;p28"/>
            <p:cNvSpPr/>
            <p:nvPr/>
          </p:nvSpPr>
          <p:spPr>
            <a:xfrm>
              <a:off x="1748935" y="5043264"/>
              <a:ext cx="3048000" cy="7620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Google Shape;257;p28"/>
            <p:cNvSpPr/>
            <p:nvPr/>
          </p:nvSpPr>
          <p:spPr>
            <a:xfrm>
              <a:off x="1331640" y="1628800"/>
              <a:ext cx="3555900" cy="2844900"/>
            </a:xfrm>
            <a:custGeom>
              <a:avLst/>
              <a:gdLst/>
              <a:ahLst/>
              <a:cxnLst/>
              <a:rect l="0" t="0" r="0" b="0"/>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977" y="30000"/>
                  </a:moveTo>
                  <a:lnTo>
                    <a:pt x="4977" y="30000"/>
                  </a:lnTo>
                  <a:cubicBezTo>
                    <a:pt x="4977" y="43255"/>
                    <a:pt x="29612" y="54000"/>
                    <a:pt x="60000" y="54000"/>
                  </a:cubicBezTo>
                  <a:cubicBezTo>
                    <a:pt x="90388" y="54000"/>
                    <a:pt x="115023" y="43255"/>
                    <a:pt x="115023" y="30000"/>
                  </a:cubicBezTo>
                  <a:cubicBezTo>
                    <a:pt x="115023" y="16745"/>
                    <a:pt x="90388" y="6000"/>
                    <a:pt x="60000" y="6000"/>
                  </a:cubicBezTo>
                  <a:cubicBezTo>
                    <a:pt x="29612" y="6000"/>
                    <a:pt x="4977" y="16745"/>
                    <a:pt x="4977" y="30000"/>
                  </a:cubicBezTo>
                  <a:close/>
                </a:path>
              </a:pathLst>
            </a:custGeom>
            <a:solidFill>
              <a:schemeClr val="lt1">
                <a:alpha val="40000"/>
              </a:schemeClr>
            </a:solidFill>
            <a:ln w="9525" cap="flat" cmpd="sng">
              <a:solidFill>
                <a:srgbClr val="F47D2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Google Shape;258;p28"/>
            <p:cNvSpPr/>
            <p:nvPr/>
          </p:nvSpPr>
          <p:spPr>
            <a:xfrm>
              <a:off x="1847382" y="1826975"/>
              <a:ext cx="975600" cy="8082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None/>
              </a:pPr>
              <a:r>
                <a:rPr lang="en-GB" sz="1900">
                  <a:solidFill>
                    <a:srgbClr val="FFFFFF"/>
                  </a:solidFill>
                  <a:latin typeface="Corbel"/>
                  <a:ea typeface="Corbel"/>
                  <a:cs typeface="Corbel"/>
                  <a:sym typeface="Corbel"/>
                </a:rPr>
                <a:t>Scientific impact</a:t>
              </a:r>
              <a:endParaRPr/>
            </a:p>
          </p:txBody>
        </p:sp>
        <p:sp>
          <p:nvSpPr>
            <p:cNvPr id="259" name="Google Shape;259;p28"/>
            <p:cNvSpPr/>
            <p:nvPr/>
          </p:nvSpPr>
          <p:spPr>
            <a:xfrm>
              <a:off x="3275856" y="1628800"/>
              <a:ext cx="1143000" cy="1143000"/>
            </a:xfrm>
            <a:prstGeom prst="ellipse">
              <a:avLst/>
            </a:prstGeom>
            <a:solidFill>
              <a:srgbClr val="F47D2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0" name="Google Shape;260;p28"/>
            <p:cNvSpPr txBox="1"/>
            <p:nvPr/>
          </p:nvSpPr>
          <p:spPr>
            <a:xfrm>
              <a:off x="3059832" y="2012994"/>
              <a:ext cx="1584300" cy="35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500">
                  <a:solidFill>
                    <a:srgbClr val="FFFFFF"/>
                  </a:solidFill>
                  <a:latin typeface="Corbel"/>
                  <a:ea typeface="Corbel"/>
                  <a:cs typeface="Corbel"/>
                  <a:sym typeface="Corbel"/>
                </a:rPr>
                <a:t>Community</a:t>
              </a:r>
              <a:endParaRPr sz="1500">
                <a:solidFill>
                  <a:srgbClr val="FFFFFF"/>
                </a:solidFill>
                <a:latin typeface="Corbel"/>
                <a:ea typeface="Corbel"/>
                <a:cs typeface="Corbel"/>
                <a:sym typeface="Corbel"/>
              </a:endParaRPr>
            </a:p>
          </p:txBody>
        </p:sp>
        <p:grpSp>
          <p:nvGrpSpPr>
            <p:cNvPr id="261" name="Google Shape;261;p28"/>
            <p:cNvGrpSpPr/>
            <p:nvPr/>
          </p:nvGrpSpPr>
          <p:grpSpPr>
            <a:xfrm>
              <a:off x="2123728" y="1055632"/>
              <a:ext cx="1584300" cy="1143000"/>
              <a:chOff x="2123728" y="1055632"/>
              <a:chExt cx="1584300" cy="1143000"/>
            </a:xfrm>
          </p:grpSpPr>
          <p:sp>
            <p:nvSpPr>
              <p:cNvPr id="262" name="Google Shape;262;p28"/>
              <p:cNvSpPr/>
              <p:nvPr/>
            </p:nvSpPr>
            <p:spPr>
              <a:xfrm>
                <a:off x="2303016" y="1055632"/>
                <a:ext cx="1143000" cy="1143000"/>
              </a:xfrm>
              <a:prstGeom prst="ellipse">
                <a:avLst/>
              </a:prstGeom>
              <a:solidFill>
                <a:srgbClr val="F47D2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3" name="Google Shape;263;p28"/>
              <p:cNvSpPr txBox="1"/>
              <p:nvPr/>
            </p:nvSpPr>
            <p:spPr>
              <a:xfrm>
                <a:off x="2123728" y="1196752"/>
                <a:ext cx="15843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400">
                    <a:solidFill>
                      <a:srgbClr val="FFFFFF"/>
                    </a:solidFill>
                    <a:latin typeface="Corbel"/>
                    <a:ea typeface="Corbel"/>
                    <a:cs typeface="Corbel"/>
                    <a:sym typeface="Corbel"/>
                  </a:rPr>
                  <a:t>Legal &amp;</a:t>
                </a:r>
                <a:endParaRPr/>
              </a:p>
              <a:p>
                <a:pPr marL="0" marR="0" lvl="0" indent="0" algn="ctr" rtl="0">
                  <a:spcBef>
                    <a:spcPts val="0"/>
                  </a:spcBef>
                  <a:spcAft>
                    <a:spcPts val="0"/>
                  </a:spcAft>
                  <a:buNone/>
                </a:pPr>
                <a:r>
                  <a:rPr lang="en-GB" sz="1400">
                    <a:solidFill>
                      <a:srgbClr val="FFFFFF"/>
                    </a:solidFill>
                    <a:latin typeface="Corbel"/>
                    <a:ea typeface="Corbel"/>
                    <a:cs typeface="Corbel"/>
                    <a:sym typeface="Corbel"/>
                  </a:rPr>
                  <a:t>funding infrastructure</a:t>
                </a:r>
                <a:endParaRPr/>
              </a:p>
            </p:txBody>
          </p:sp>
        </p:grpSp>
        <p:sp>
          <p:nvSpPr>
            <p:cNvPr id="264" name="Google Shape;264;p28"/>
            <p:cNvSpPr/>
            <p:nvPr/>
          </p:nvSpPr>
          <p:spPr>
            <a:xfrm>
              <a:off x="1698878" y="1628800"/>
              <a:ext cx="1143000" cy="1143000"/>
            </a:xfrm>
            <a:prstGeom prst="ellipse">
              <a:avLst/>
            </a:prstGeom>
            <a:solidFill>
              <a:schemeClr val="lt1"/>
            </a:solidFill>
            <a:ln w="25400" cap="flat" cmpd="sng">
              <a:solidFill>
                <a:srgbClr val="F47D2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5" name="Google Shape;265;p28"/>
            <p:cNvSpPr txBox="1"/>
            <p:nvPr/>
          </p:nvSpPr>
          <p:spPr>
            <a:xfrm>
              <a:off x="1475656" y="2030062"/>
              <a:ext cx="1584300" cy="372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000000"/>
                  </a:solidFill>
                  <a:latin typeface="Corbel"/>
                  <a:ea typeface="Corbel"/>
                  <a:cs typeface="Corbel"/>
                  <a:sym typeface="Corbel"/>
                </a:rPr>
                <a:t>Quality</a:t>
              </a:r>
              <a:endParaRPr/>
            </a:p>
          </p:txBody>
        </p:sp>
      </p:grpSp>
      <p:sp>
        <p:nvSpPr>
          <p:cNvPr id="266" name="Google Shape;266;p28"/>
          <p:cNvSpPr/>
          <p:nvPr/>
        </p:nvSpPr>
        <p:spPr>
          <a:xfrm>
            <a:off x="3209746" y="3446937"/>
            <a:ext cx="7872000" cy="1077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2800">
              <a:solidFill>
                <a:srgbClr val="004080"/>
              </a:solidFill>
              <a:latin typeface="Corbel"/>
              <a:ea typeface="Corbel"/>
              <a:cs typeface="Corbel"/>
              <a:sym typeface="Corbel"/>
            </a:endParaRPr>
          </a:p>
        </p:txBody>
      </p:sp>
      <p:sp>
        <p:nvSpPr>
          <p:cNvPr id="267" name="Google Shape;267;p28"/>
          <p:cNvSpPr txBox="1"/>
          <p:nvPr/>
        </p:nvSpPr>
        <p:spPr>
          <a:xfrm>
            <a:off x="866344" y="5636510"/>
            <a:ext cx="3881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orbel"/>
                <a:ea typeface="Corbel"/>
                <a:cs typeface="Corbel"/>
                <a:sym typeface="Corbel"/>
              </a:rPr>
              <a:t>Indicators </a:t>
            </a:r>
            <a:r>
              <a:rPr lang="en-GB" sz="1800">
                <a:solidFill>
                  <a:srgbClr val="3F3F3F"/>
                </a:solidFill>
                <a:latin typeface="Corbel"/>
                <a:ea typeface="Corbel"/>
                <a:cs typeface="Corbel"/>
                <a:sym typeface="Corbel"/>
              </a:rPr>
              <a:t>(Mandatory and optional)</a:t>
            </a:r>
            <a:endParaRPr sz="1800">
              <a:solidFill>
                <a:srgbClr val="3F3F3F"/>
              </a:solidFill>
              <a:latin typeface="Corbel"/>
              <a:ea typeface="Corbel"/>
              <a:cs typeface="Corbel"/>
              <a:sym typeface="Corbel"/>
            </a:endParaRPr>
          </a:p>
        </p:txBody>
      </p:sp>
      <p:sp>
        <p:nvSpPr>
          <p:cNvPr id="268" name="Google Shape;268;p28"/>
          <p:cNvSpPr txBox="1">
            <a:spLocks noGrp="1"/>
          </p:cNvSpPr>
          <p:nvPr>
            <p:ph type="title"/>
          </p:nvPr>
        </p:nvSpPr>
        <p:spPr>
          <a:xfrm>
            <a:off x="719403" y="332656"/>
            <a:ext cx="10871100" cy="648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3200" b="0" i="0" u="none" strike="noStrike" cap="none">
                <a:solidFill>
                  <a:schemeClr val="accent1"/>
                </a:solidFill>
                <a:latin typeface="Corbel"/>
                <a:ea typeface="Corbel"/>
                <a:cs typeface="Corbel"/>
                <a:sym typeface="Corbel"/>
              </a:rPr>
              <a:t>Core Data Resources – a data infrastructure</a:t>
            </a:r>
            <a:endParaRPr sz="3200" b="0" i="0" u="none" strike="noStrike" cap="none">
              <a:solidFill>
                <a:schemeClr val="accent1"/>
              </a:solidFill>
              <a:latin typeface="Corbel"/>
              <a:ea typeface="Corbel"/>
              <a:cs typeface="Corbel"/>
              <a:sym typeface="Corbel"/>
            </a:endParaRPr>
          </a:p>
        </p:txBody>
      </p:sp>
      <p:sp>
        <p:nvSpPr>
          <p:cNvPr id="269" name="Google Shape;269;p28"/>
          <p:cNvSpPr txBox="1">
            <a:spLocks noGrp="1"/>
          </p:cNvSpPr>
          <p:nvPr>
            <p:ph type="body" idx="1"/>
          </p:nvPr>
        </p:nvSpPr>
        <p:spPr>
          <a:xfrm>
            <a:off x="5588341" y="964247"/>
            <a:ext cx="5565900" cy="3684000"/>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chemeClr val="accent1"/>
              </a:buClr>
              <a:buSzPts val="2400"/>
              <a:buFont typeface="Corbel"/>
              <a:buChar char="•"/>
            </a:pPr>
            <a:r>
              <a:rPr lang="en-GB" sz="2400" b="0" i="0" u="none" strike="noStrike" cap="none">
                <a:solidFill>
                  <a:schemeClr val="accent3"/>
                </a:solidFill>
                <a:latin typeface="Corbel"/>
                <a:ea typeface="Corbel"/>
                <a:cs typeface="Corbel"/>
                <a:sym typeface="Corbel"/>
              </a:rPr>
              <a:t>Scientific focus</a:t>
            </a:r>
            <a:r>
              <a:rPr lang="en-GB" sz="2400" b="0" i="0" u="none" strike="noStrike" cap="none">
                <a:solidFill>
                  <a:srgbClr val="000000"/>
                </a:solidFill>
                <a:latin typeface="Corbel"/>
                <a:ea typeface="Corbel"/>
                <a:cs typeface="Corbel"/>
                <a:sym typeface="Corbel"/>
              </a:rPr>
              <a:t> and quality of science </a:t>
            </a:r>
            <a:endParaRPr/>
          </a:p>
          <a:p>
            <a:pPr marL="742950" marR="0" lvl="1" indent="-285750" algn="l" rtl="0">
              <a:spcBef>
                <a:spcPts val="400"/>
              </a:spcBef>
              <a:spcAft>
                <a:spcPts val="0"/>
              </a:spcAft>
              <a:buClr>
                <a:schemeClr val="accent1"/>
              </a:buClr>
              <a:buSzPts val="2000"/>
              <a:buFont typeface="Times"/>
              <a:buChar char="•"/>
            </a:pPr>
            <a:r>
              <a:rPr lang="en-GB" sz="2000" b="0" i="0" u="none" strike="noStrike" cap="none">
                <a:solidFill>
                  <a:srgbClr val="3F3F3F"/>
                </a:solidFill>
                <a:latin typeface="Corbel"/>
                <a:ea typeface="Corbel"/>
                <a:cs typeface="Corbel"/>
                <a:sym typeface="Corbel"/>
              </a:rPr>
              <a:t>Curation level, benchmarking</a:t>
            </a:r>
            <a:endParaRPr/>
          </a:p>
          <a:p>
            <a:pPr marL="342900" marR="0" lvl="0" indent="-342900" algn="l" rtl="0">
              <a:spcBef>
                <a:spcPts val="1200"/>
              </a:spcBef>
              <a:spcAft>
                <a:spcPts val="0"/>
              </a:spcAft>
              <a:buClr>
                <a:schemeClr val="accent1"/>
              </a:buClr>
              <a:buSzPts val="2400"/>
              <a:buFont typeface="Corbel"/>
              <a:buChar char="•"/>
            </a:pPr>
            <a:r>
              <a:rPr lang="en-GB" sz="2400" b="0" i="0" u="none" strike="noStrike" cap="none">
                <a:solidFill>
                  <a:srgbClr val="E68422"/>
                </a:solidFill>
                <a:latin typeface="Corbel"/>
                <a:ea typeface="Corbel"/>
                <a:cs typeface="Corbel"/>
                <a:sym typeface="Corbel"/>
              </a:rPr>
              <a:t>Community</a:t>
            </a:r>
            <a:r>
              <a:rPr lang="en-GB" sz="2400" b="0" i="0" u="none" strike="noStrike" cap="none">
                <a:solidFill>
                  <a:srgbClr val="000000"/>
                </a:solidFill>
                <a:latin typeface="Corbel"/>
                <a:ea typeface="Corbel"/>
                <a:cs typeface="Corbel"/>
                <a:sym typeface="Corbel"/>
              </a:rPr>
              <a:t> served by the resource</a:t>
            </a:r>
            <a:endParaRPr/>
          </a:p>
          <a:p>
            <a:pPr marL="742950" marR="0" lvl="1" indent="-285750" algn="l" rtl="0">
              <a:spcBef>
                <a:spcPts val="600"/>
              </a:spcBef>
              <a:spcAft>
                <a:spcPts val="0"/>
              </a:spcAft>
              <a:buClr>
                <a:schemeClr val="accent1"/>
              </a:buClr>
              <a:buSzPts val="2000"/>
              <a:buFont typeface="Times"/>
              <a:buChar char="•"/>
            </a:pPr>
            <a:r>
              <a:rPr lang="en-GB" sz="2000" b="0" i="0" u="none" strike="noStrike" cap="none">
                <a:solidFill>
                  <a:srgbClr val="3F3F3F"/>
                </a:solidFill>
                <a:latin typeface="Corbel"/>
                <a:ea typeface="Corbel"/>
                <a:cs typeface="Corbel"/>
                <a:sym typeface="Corbel"/>
              </a:rPr>
              <a:t>Web statistics</a:t>
            </a:r>
            <a:endParaRPr/>
          </a:p>
          <a:p>
            <a:pPr marL="342900" marR="0" lvl="0" indent="-342900" algn="l" rtl="0">
              <a:spcBef>
                <a:spcPts val="1200"/>
              </a:spcBef>
              <a:spcAft>
                <a:spcPts val="0"/>
              </a:spcAft>
              <a:buClr>
                <a:schemeClr val="accent1"/>
              </a:buClr>
              <a:buSzPts val="2400"/>
              <a:buFont typeface="Corbel"/>
              <a:buChar char="•"/>
            </a:pPr>
            <a:r>
              <a:rPr lang="en-GB" sz="2400" b="0" i="0" u="none" strike="noStrike" cap="none">
                <a:solidFill>
                  <a:srgbClr val="E68422"/>
                </a:solidFill>
                <a:latin typeface="Corbel"/>
                <a:ea typeface="Corbel"/>
                <a:cs typeface="Corbel"/>
                <a:sym typeface="Corbel"/>
              </a:rPr>
              <a:t>Quality of service </a:t>
            </a:r>
            <a:endParaRPr/>
          </a:p>
          <a:p>
            <a:pPr marL="742950" marR="0" lvl="1" indent="-285750" algn="l" rtl="0">
              <a:spcBef>
                <a:spcPts val="600"/>
              </a:spcBef>
              <a:spcAft>
                <a:spcPts val="0"/>
              </a:spcAft>
              <a:buClr>
                <a:schemeClr val="accent1"/>
              </a:buClr>
              <a:buSzPts val="2000"/>
              <a:buFont typeface="Times"/>
              <a:buChar char="•"/>
            </a:pPr>
            <a:r>
              <a:rPr lang="en-GB" sz="2000" b="0" i="0" u="none" strike="noStrike" cap="none">
                <a:solidFill>
                  <a:srgbClr val="3F3F3F"/>
                </a:solidFill>
                <a:latin typeface="Corbel"/>
                <a:ea typeface="Corbel"/>
                <a:cs typeface="Corbel"/>
                <a:sym typeface="Corbel"/>
              </a:rPr>
              <a:t>Uptime, user support and training</a:t>
            </a:r>
            <a:endParaRPr/>
          </a:p>
          <a:p>
            <a:pPr marL="342900" marR="0" lvl="0" indent="-342900" algn="l" rtl="0">
              <a:spcBef>
                <a:spcPts val="1200"/>
              </a:spcBef>
              <a:spcAft>
                <a:spcPts val="0"/>
              </a:spcAft>
              <a:buClr>
                <a:schemeClr val="accent1"/>
              </a:buClr>
              <a:buSzPts val="2400"/>
              <a:buFont typeface="Corbel"/>
              <a:buChar char="•"/>
            </a:pPr>
            <a:r>
              <a:rPr lang="en-GB" sz="2400" b="0" i="0" u="none" strike="noStrike" cap="none">
                <a:solidFill>
                  <a:srgbClr val="E68422"/>
                </a:solidFill>
                <a:latin typeface="Corbel"/>
                <a:ea typeface="Corbel"/>
                <a:cs typeface="Corbel"/>
                <a:sym typeface="Corbel"/>
              </a:rPr>
              <a:t>Legal and funding infrastructure</a:t>
            </a:r>
            <a:endParaRPr/>
          </a:p>
          <a:p>
            <a:pPr marL="742950" marR="0" lvl="1" indent="-285750" algn="l" rtl="0">
              <a:spcBef>
                <a:spcPts val="600"/>
              </a:spcBef>
              <a:spcAft>
                <a:spcPts val="0"/>
              </a:spcAft>
              <a:buClr>
                <a:schemeClr val="accent1"/>
              </a:buClr>
              <a:buSzPts val="2000"/>
              <a:buFont typeface="Times"/>
              <a:buChar char="•"/>
            </a:pPr>
            <a:r>
              <a:rPr lang="en-GB" sz="2000" b="0" i="0" u="none" strike="noStrike" cap="none">
                <a:solidFill>
                  <a:srgbClr val="3F3F3F"/>
                </a:solidFill>
                <a:latin typeface="Corbel"/>
                <a:ea typeface="Corbel"/>
                <a:cs typeface="Corbel"/>
                <a:sym typeface="Corbel"/>
              </a:rPr>
              <a:t>Institutional support, use policy</a:t>
            </a:r>
            <a:endParaRPr/>
          </a:p>
          <a:p>
            <a:pPr marL="342900" marR="0" lvl="0" indent="-342900" algn="l" rtl="0">
              <a:spcBef>
                <a:spcPts val="1200"/>
              </a:spcBef>
              <a:spcAft>
                <a:spcPts val="0"/>
              </a:spcAft>
              <a:buClr>
                <a:schemeClr val="accent1"/>
              </a:buClr>
              <a:buSzPts val="2400"/>
              <a:buFont typeface="Corbel"/>
              <a:buChar char="•"/>
            </a:pPr>
            <a:r>
              <a:rPr lang="en-GB" sz="2400" b="0" i="0" u="none" strike="noStrike" cap="none">
                <a:solidFill>
                  <a:srgbClr val="E68422"/>
                </a:solidFill>
                <a:latin typeface="Corbel"/>
                <a:ea typeface="Corbel"/>
                <a:cs typeface="Corbel"/>
                <a:sym typeface="Corbel"/>
              </a:rPr>
              <a:t>Impact</a:t>
            </a:r>
            <a:r>
              <a:rPr lang="en-GB" sz="2400" b="0" i="0" u="none" strike="noStrike" cap="none">
                <a:solidFill>
                  <a:srgbClr val="000000"/>
                </a:solidFill>
                <a:latin typeface="Corbel"/>
                <a:ea typeface="Corbel"/>
                <a:cs typeface="Corbel"/>
                <a:sym typeface="Corbel"/>
              </a:rPr>
              <a:t> and translational stories </a:t>
            </a:r>
            <a:endParaRPr/>
          </a:p>
          <a:p>
            <a:pPr marL="742950" marR="0" lvl="1" indent="-285750" algn="l" rtl="0">
              <a:spcBef>
                <a:spcPts val="600"/>
              </a:spcBef>
              <a:spcAft>
                <a:spcPts val="0"/>
              </a:spcAft>
              <a:buClr>
                <a:schemeClr val="accent1"/>
              </a:buClr>
              <a:buSzPts val="2000"/>
              <a:buFont typeface="Times"/>
              <a:buChar char="•"/>
            </a:pPr>
            <a:r>
              <a:rPr lang="en-GB" sz="2000" b="0" i="0" u="none" strike="noStrike" cap="none">
                <a:solidFill>
                  <a:srgbClr val="000000"/>
                </a:solidFill>
                <a:latin typeface="Corbel"/>
                <a:ea typeface="Corbel"/>
                <a:cs typeface="Corbel"/>
                <a:sym typeface="Corbel"/>
              </a:rPr>
              <a:t>Foundational role</a:t>
            </a:r>
            <a:endParaRPr sz="2400" b="0" i="0" u="none" strike="noStrike" cap="none">
              <a:solidFill>
                <a:srgbClr val="000000"/>
              </a:solidFill>
              <a:latin typeface="Corbel"/>
              <a:ea typeface="Corbel"/>
              <a:cs typeface="Corbel"/>
              <a:sym typeface="Corbel"/>
            </a:endParaRPr>
          </a:p>
          <a:p>
            <a:pPr marL="342900" marR="0" lvl="0" indent="-215900" algn="l" rtl="0">
              <a:spcBef>
                <a:spcPts val="1000"/>
              </a:spcBef>
              <a:spcAft>
                <a:spcPts val="0"/>
              </a:spcAft>
              <a:buClr>
                <a:schemeClr val="accent1"/>
              </a:buClr>
              <a:buSzPts val="2000"/>
              <a:buFont typeface="Corbel"/>
              <a:buNone/>
            </a:pPr>
            <a:endParaRPr sz="2000" b="0" i="0" u="none" strike="noStrike" cap="none">
              <a:solidFill>
                <a:schemeClr val="dk1"/>
              </a:solidFill>
              <a:latin typeface="Corbel"/>
              <a:ea typeface="Corbel"/>
              <a:cs typeface="Corbel"/>
              <a:sym typeface="Corbel"/>
            </a:endParaRPr>
          </a:p>
        </p:txBody>
      </p:sp>
      <p:sp>
        <p:nvSpPr>
          <p:cNvPr id="270" name="Google Shape;270;p28"/>
          <p:cNvSpPr/>
          <p:nvPr/>
        </p:nvSpPr>
        <p:spPr>
          <a:xfrm>
            <a:off x="5164403" y="5636510"/>
            <a:ext cx="60960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a:solidFill>
                  <a:schemeClr val="dk1"/>
                </a:solidFill>
                <a:latin typeface="Corbel"/>
                <a:ea typeface="Corbel"/>
                <a:cs typeface="Corbel"/>
                <a:sym typeface="Corbel"/>
              </a:rPr>
              <a:t>Durinx C, McEntyre J, Appel R </a:t>
            </a:r>
            <a:r>
              <a:rPr lang="en-GB" sz="1600" i="1">
                <a:solidFill>
                  <a:schemeClr val="dk1"/>
                </a:solidFill>
                <a:latin typeface="Corbel"/>
                <a:ea typeface="Corbel"/>
                <a:cs typeface="Corbel"/>
                <a:sym typeface="Corbel"/>
              </a:rPr>
              <a:t>et al.</a:t>
            </a:r>
            <a:r>
              <a:rPr lang="en-GB" sz="1600">
                <a:solidFill>
                  <a:schemeClr val="dk1"/>
                </a:solidFill>
                <a:latin typeface="Corbel"/>
                <a:ea typeface="Corbel"/>
                <a:cs typeface="Corbel"/>
                <a:sym typeface="Corbel"/>
              </a:rPr>
              <a:t> Identifying ELIXIR Core </a:t>
            </a:r>
            <a:br>
              <a:rPr lang="en-GB" sz="1600">
                <a:solidFill>
                  <a:schemeClr val="dk1"/>
                </a:solidFill>
                <a:latin typeface="Corbel"/>
                <a:ea typeface="Corbel"/>
                <a:cs typeface="Corbel"/>
                <a:sym typeface="Corbel"/>
              </a:rPr>
            </a:br>
            <a:r>
              <a:rPr lang="en-GB" sz="1600">
                <a:solidFill>
                  <a:schemeClr val="dk1"/>
                </a:solidFill>
                <a:latin typeface="Corbel"/>
                <a:ea typeface="Corbel"/>
                <a:cs typeface="Corbel"/>
                <a:sym typeface="Corbel"/>
              </a:rPr>
              <a:t>Data Resources </a:t>
            </a:r>
            <a:r>
              <a:rPr lang="en-GB" sz="1600" i="1">
                <a:solidFill>
                  <a:schemeClr val="dk1"/>
                </a:solidFill>
                <a:latin typeface="Corbel"/>
                <a:ea typeface="Corbel"/>
                <a:cs typeface="Corbel"/>
                <a:sym typeface="Corbel"/>
              </a:rPr>
              <a:t>F1000Research</a:t>
            </a:r>
            <a:r>
              <a:rPr lang="en-GB" sz="1600">
                <a:solidFill>
                  <a:schemeClr val="dk1"/>
                </a:solidFill>
                <a:latin typeface="Corbel"/>
                <a:ea typeface="Corbel"/>
                <a:cs typeface="Corbel"/>
                <a:sym typeface="Corbel"/>
              </a:rPr>
              <a:t> 2016, </a:t>
            </a:r>
            <a:r>
              <a:rPr lang="en-GB" sz="1600" b="1">
                <a:solidFill>
                  <a:schemeClr val="dk1"/>
                </a:solidFill>
                <a:latin typeface="Corbel"/>
                <a:ea typeface="Corbel"/>
                <a:cs typeface="Corbel"/>
                <a:sym typeface="Corbel"/>
              </a:rPr>
              <a:t>5</a:t>
            </a:r>
            <a:r>
              <a:rPr lang="en-GB" sz="1600">
                <a:solidFill>
                  <a:schemeClr val="dk1"/>
                </a:solidFill>
                <a:latin typeface="Corbel"/>
                <a:ea typeface="Corbel"/>
                <a:cs typeface="Corbel"/>
                <a:sym typeface="Corbel"/>
              </a:rPr>
              <a:t>(ELIXIR):2422 </a:t>
            </a:r>
            <a:endParaRPr sz="1600">
              <a:solidFill>
                <a:schemeClr val="dk1"/>
              </a:solidFill>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9"/>
          <p:cNvSpPr txBox="1">
            <a:spLocks noGrp="1"/>
          </p:cNvSpPr>
          <p:nvPr>
            <p:ph type="title"/>
          </p:nvPr>
        </p:nvSpPr>
        <p:spPr>
          <a:xfrm>
            <a:off x="711200" y="577965"/>
            <a:ext cx="10871100" cy="525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3600" b="0" i="0" u="none" strike="noStrike" cap="none">
                <a:solidFill>
                  <a:schemeClr val="accent1"/>
                </a:solidFill>
                <a:latin typeface="Corbel"/>
                <a:ea typeface="Corbel"/>
                <a:cs typeface="Corbel"/>
                <a:sym typeface="Corbel"/>
              </a:rPr>
              <a:t>ELIXIR Core Data Resources</a:t>
            </a:r>
            <a:endParaRPr sz="3600" b="0" i="0" u="none" strike="noStrike" cap="none">
              <a:solidFill>
                <a:schemeClr val="accent1"/>
              </a:solidFill>
              <a:latin typeface="Corbel"/>
              <a:ea typeface="Corbel"/>
              <a:cs typeface="Corbel"/>
              <a:sym typeface="Corbel"/>
            </a:endParaRPr>
          </a:p>
        </p:txBody>
      </p:sp>
      <p:sp>
        <p:nvSpPr>
          <p:cNvPr id="276" name="Google Shape;276;p29"/>
          <p:cNvSpPr txBox="1">
            <a:spLocks noGrp="1"/>
          </p:cNvSpPr>
          <p:nvPr>
            <p:ph type="body" idx="2"/>
          </p:nvPr>
        </p:nvSpPr>
        <p:spPr>
          <a:xfrm>
            <a:off x="6411311" y="1534212"/>
            <a:ext cx="5334000" cy="4261200"/>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chemeClr val="accent1"/>
              </a:buClr>
              <a:buSzPts val="2400"/>
              <a:buFont typeface="Corbel"/>
              <a:buChar char="•"/>
            </a:pPr>
            <a:r>
              <a:rPr lang="en-GB" sz="2400" b="0" i="0" u="none" strike="noStrike" cap="none">
                <a:solidFill>
                  <a:schemeClr val="dk1"/>
                </a:solidFill>
                <a:latin typeface="Corbel"/>
                <a:ea typeface="Corbel"/>
                <a:cs typeface="Corbel"/>
                <a:sym typeface="Corbel"/>
              </a:rPr>
              <a:t>Set of European data resources of fundamental importance to the wider life-science community and the long-term preservation of biological data.</a:t>
            </a:r>
            <a:endParaRPr/>
          </a:p>
          <a:p>
            <a:pPr marL="342900" marR="0" lvl="0" indent="-342900" algn="l" rtl="0">
              <a:spcBef>
                <a:spcPts val="1080"/>
              </a:spcBef>
              <a:spcAft>
                <a:spcPts val="0"/>
              </a:spcAft>
              <a:buClr>
                <a:schemeClr val="accent1"/>
              </a:buClr>
              <a:buSzPts val="2400"/>
              <a:buFont typeface="Corbel"/>
              <a:buChar char="•"/>
            </a:pPr>
            <a:r>
              <a:rPr lang="en-GB" sz="2400" b="0" i="0" u="none" strike="noStrike" cap="none">
                <a:solidFill>
                  <a:schemeClr val="dk1"/>
                </a:solidFill>
                <a:latin typeface="Corbel"/>
                <a:ea typeface="Corbel"/>
                <a:cs typeface="Corbel"/>
                <a:sym typeface="Corbel"/>
              </a:rPr>
              <a:t>Agreed collectively by 21 Heads of Nodes</a:t>
            </a:r>
            <a:endParaRPr/>
          </a:p>
          <a:p>
            <a:pPr marL="342900" marR="0" lvl="0" indent="-342900" algn="l" rtl="0">
              <a:spcBef>
                <a:spcPts val="1080"/>
              </a:spcBef>
              <a:spcAft>
                <a:spcPts val="0"/>
              </a:spcAft>
              <a:buClr>
                <a:schemeClr val="accent1"/>
              </a:buClr>
              <a:buSzPts val="2400"/>
              <a:buFont typeface="Corbel"/>
              <a:buChar char="•"/>
            </a:pPr>
            <a:r>
              <a:rPr lang="en-GB" sz="2400" b="0" i="0" u="none" strike="noStrike" cap="none">
                <a:solidFill>
                  <a:schemeClr val="dk1"/>
                </a:solidFill>
                <a:latin typeface="Corbel"/>
                <a:ea typeface="Corbel"/>
                <a:cs typeface="Corbel"/>
                <a:sym typeface="Corbel"/>
              </a:rPr>
              <a:t>International collaborative effort</a:t>
            </a:r>
            <a:endParaRPr sz="2400" b="0" i="0" u="none" strike="noStrike" cap="none">
              <a:solidFill>
                <a:schemeClr val="dk1"/>
              </a:solidFill>
              <a:latin typeface="Corbel"/>
              <a:ea typeface="Corbel"/>
              <a:cs typeface="Corbel"/>
              <a:sym typeface="Corbel"/>
            </a:endParaRPr>
          </a:p>
        </p:txBody>
      </p:sp>
      <p:pic>
        <p:nvPicPr>
          <p:cNvPr id="277" name="Google Shape;277;p29"/>
          <p:cNvPicPr preferRelativeResize="0"/>
          <p:nvPr/>
        </p:nvPicPr>
        <p:blipFill rotWithShape="1">
          <a:blip r:embed="rId3">
            <a:alphaModFix/>
          </a:blip>
          <a:srcRect/>
          <a:stretch/>
        </p:blipFill>
        <p:spPr>
          <a:xfrm>
            <a:off x="711200" y="1329259"/>
            <a:ext cx="4696380" cy="4933332"/>
          </a:xfrm>
          <a:prstGeom prst="flowChartDocument">
            <a:avLst/>
          </a:prstGeom>
          <a:noFill/>
          <a:ln>
            <a:noFill/>
          </a:ln>
        </p:spPr>
      </p:pic>
      <p:sp>
        <p:nvSpPr>
          <p:cNvPr id="278" name="Google Shape;278;p29"/>
          <p:cNvSpPr/>
          <p:nvPr/>
        </p:nvSpPr>
        <p:spPr>
          <a:xfrm>
            <a:off x="6146800" y="4641841"/>
            <a:ext cx="627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u="sng">
                <a:solidFill>
                  <a:schemeClr val="hlink"/>
                </a:solidFill>
                <a:latin typeface="Arial"/>
                <a:ea typeface="Arial"/>
                <a:cs typeface="Arial"/>
                <a:sym typeface="Arial"/>
                <a:hlinkClick r:id="rId4"/>
              </a:rPr>
              <a:t>https://elixir-europe.org/platforms/data/core-data-resources</a:t>
            </a:r>
            <a:endParaRPr sz="1800">
              <a:solidFill>
                <a:schemeClr val="dk1"/>
              </a:solidFill>
              <a:latin typeface="Arial"/>
              <a:ea typeface="Arial"/>
              <a:cs typeface="Arial"/>
              <a:sym typeface="Arial"/>
            </a:endParaRPr>
          </a:p>
        </p:txBody>
      </p:sp>
      <p:sp>
        <p:nvSpPr>
          <p:cNvPr id="279" name="Google Shape;279;p29"/>
          <p:cNvSpPr/>
          <p:nvPr/>
        </p:nvSpPr>
        <p:spPr>
          <a:xfrm>
            <a:off x="-1" y="6488700"/>
            <a:ext cx="104430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a:solidFill>
                  <a:schemeClr val="dk1"/>
                </a:solidFill>
                <a:latin typeface="Corbel"/>
                <a:ea typeface="Corbel"/>
                <a:cs typeface="Corbel"/>
                <a:sym typeface="Corbel"/>
              </a:rPr>
              <a:t>Durinx C, McEntyre J, Appel R </a:t>
            </a:r>
            <a:r>
              <a:rPr lang="en-GB" sz="1600" i="1">
                <a:solidFill>
                  <a:schemeClr val="dk1"/>
                </a:solidFill>
                <a:latin typeface="Corbel"/>
                <a:ea typeface="Corbel"/>
                <a:cs typeface="Corbel"/>
                <a:sym typeface="Corbel"/>
              </a:rPr>
              <a:t>et al.</a:t>
            </a:r>
            <a:r>
              <a:rPr lang="en-GB" sz="1600">
                <a:solidFill>
                  <a:schemeClr val="dk1"/>
                </a:solidFill>
                <a:latin typeface="Corbel"/>
                <a:ea typeface="Corbel"/>
                <a:cs typeface="Corbel"/>
                <a:sym typeface="Corbel"/>
              </a:rPr>
              <a:t> Identifying ELIXIR Core Data Resources </a:t>
            </a:r>
            <a:r>
              <a:rPr lang="en-GB" sz="1600" i="1">
                <a:solidFill>
                  <a:schemeClr val="dk1"/>
                </a:solidFill>
                <a:latin typeface="Corbel"/>
                <a:ea typeface="Corbel"/>
                <a:cs typeface="Corbel"/>
                <a:sym typeface="Corbel"/>
              </a:rPr>
              <a:t>F1000Research</a:t>
            </a:r>
            <a:r>
              <a:rPr lang="en-GB" sz="1600">
                <a:solidFill>
                  <a:schemeClr val="dk1"/>
                </a:solidFill>
                <a:latin typeface="Corbel"/>
                <a:ea typeface="Corbel"/>
                <a:cs typeface="Corbel"/>
                <a:sym typeface="Corbel"/>
              </a:rPr>
              <a:t> 2016, </a:t>
            </a:r>
            <a:r>
              <a:rPr lang="en-GB" sz="1600" b="1">
                <a:solidFill>
                  <a:schemeClr val="dk1"/>
                </a:solidFill>
                <a:latin typeface="Corbel"/>
                <a:ea typeface="Corbel"/>
                <a:cs typeface="Corbel"/>
                <a:sym typeface="Corbel"/>
              </a:rPr>
              <a:t>5</a:t>
            </a:r>
            <a:r>
              <a:rPr lang="en-GB" sz="1600">
                <a:solidFill>
                  <a:schemeClr val="dk1"/>
                </a:solidFill>
                <a:latin typeface="Corbel"/>
                <a:ea typeface="Corbel"/>
                <a:cs typeface="Corbel"/>
                <a:sym typeface="Corbel"/>
              </a:rPr>
              <a:t>(ELIXIR):2422 </a:t>
            </a:r>
            <a:endParaRPr sz="1600">
              <a:solidFill>
                <a:schemeClr val="dk1"/>
              </a:solidFill>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0"/>
          <p:cNvSpPr txBox="1">
            <a:spLocks noGrp="1"/>
          </p:cNvSpPr>
          <p:nvPr>
            <p:ph type="title"/>
          </p:nvPr>
        </p:nvSpPr>
        <p:spPr>
          <a:xfrm>
            <a:off x="539294" y="226238"/>
            <a:ext cx="10871100" cy="576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2880" b="0" i="0" u="none" strike="noStrike" cap="none">
                <a:solidFill>
                  <a:schemeClr val="accent1"/>
                </a:solidFill>
                <a:latin typeface="Corbel"/>
                <a:ea typeface="Corbel"/>
                <a:cs typeface="Corbel"/>
                <a:sym typeface="Corbel"/>
              </a:rPr>
              <a:t>“Whenever possible, biological research data should be submitted to the recommended community deposition databases"</a:t>
            </a:r>
            <a:endParaRPr/>
          </a:p>
        </p:txBody>
      </p:sp>
      <p:sp>
        <p:nvSpPr>
          <p:cNvPr id="285" name="Google Shape;285;p30"/>
          <p:cNvSpPr txBox="1">
            <a:spLocks noGrp="1"/>
          </p:cNvSpPr>
          <p:nvPr>
            <p:ph type="body" idx="2"/>
          </p:nvPr>
        </p:nvSpPr>
        <p:spPr>
          <a:xfrm>
            <a:off x="6256603" y="1621863"/>
            <a:ext cx="5334000" cy="4261200"/>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chemeClr val="accent1"/>
              </a:buClr>
              <a:buSzPts val="2400"/>
              <a:buFont typeface="Corbel"/>
              <a:buChar char="•"/>
            </a:pPr>
            <a:r>
              <a:rPr lang="en-GB" sz="2400" b="0" i="0" u="none" strike="noStrike" cap="none">
                <a:solidFill>
                  <a:schemeClr val="dk1"/>
                </a:solidFill>
                <a:latin typeface="Corbel"/>
                <a:ea typeface="Corbel"/>
                <a:cs typeface="Corbel"/>
                <a:sym typeface="Corbel"/>
              </a:rPr>
              <a:t>The ELIXIR Deposition Databases meet the technical quality and governance criteria expected of ELIXIR </a:t>
            </a:r>
            <a:r>
              <a:rPr lang="en-GB" sz="2400" b="0" i="0" u="sng" strike="noStrike" cap="none">
                <a:solidFill>
                  <a:schemeClr val="hlink"/>
                </a:solidFill>
                <a:latin typeface="Corbel"/>
                <a:ea typeface="Corbel"/>
                <a:cs typeface="Corbel"/>
                <a:sym typeface="Corbel"/>
                <a:hlinkClick r:id="rId3"/>
              </a:rPr>
              <a:t>Core Data Resources</a:t>
            </a:r>
            <a:endParaRPr sz="2400" b="0" i="0" u="none" strike="noStrike" cap="none">
              <a:solidFill>
                <a:schemeClr val="dk1"/>
              </a:solidFill>
              <a:latin typeface="Corbel"/>
              <a:ea typeface="Corbel"/>
              <a:cs typeface="Corbel"/>
              <a:sym typeface="Corbel"/>
            </a:endParaRPr>
          </a:p>
          <a:p>
            <a:pPr marL="342900" marR="0" lvl="0" indent="-342900" algn="l" rtl="0">
              <a:spcBef>
                <a:spcPts val="1080"/>
              </a:spcBef>
              <a:spcAft>
                <a:spcPts val="0"/>
              </a:spcAft>
              <a:buClr>
                <a:schemeClr val="accent1"/>
              </a:buClr>
              <a:buSzPts val="2400"/>
              <a:buFont typeface="Corbel"/>
              <a:buChar char="•"/>
            </a:pPr>
            <a:r>
              <a:rPr lang="en-GB" sz="2400" b="0" i="0" u="none" strike="noStrike" cap="none">
                <a:solidFill>
                  <a:schemeClr val="dk1"/>
                </a:solidFill>
                <a:latin typeface="Corbel"/>
                <a:ea typeface="Corbel"/>
                <a:cs typeface="Corbel"/>
                <a:sym typeface="Corbel"/>
              </a:rPr>
              <a:t> Agreed collectively by 21 Heads of Nodes</a:t>
            </a:r>
            <a:endParaRPr/>
          </a:p>
          <a:p>
            <a:pPr marL="342900" marR="0" lvl="0" indent="-342900" algn="l" rtl="0">
              <a:spcBef>
                <a:spcPts val="1080"/>
              </a:spcBef>
              <a:spcAft>
                <a:spcPts val="0"/>
              </a:spcAft>
              <a:buClr>
                <a:schemeClr val="accent1"/>
              </a:buClr>
              <a:buSzPts val="2400"/>
              <a:buFont typeface="Corbel"/>
              <a:buChar char="•"/>
            </a:pPr>
            <a:r>
              <a:rPr lang="en-GB" sz="2400" b="0" i="0" u="none" strike="noStrike" cap="none">
                <a:solidFill>
                  <a:schemeClr val="dk1"/>
                </a:solidFill>
                <a:latin typeface="Corbel"/>
                <a:ea typeface="Corbel"/>
                <a:cs typeface="Corbel"/>
                <a:sym typeface="Corbel"/>
              </a:rPr>
              <a:t>International collaborative effort</a:t>
            </a:r>
            <a:endParaRPr sz="2400" b="0" i="0" u="none" strike="noStrike" cap="none">
              <a:solidFill>
                <a:schemeClr val="dk1"/>
              </a:solidFill>
              <a:latin typeface="Corbel"/>
              <a:ea typeface="Corbel"/>
              <a:cs typeface="Corbel"/>
              <a:sym typeface="Corbel"/>
            </a:endParaRPr>
          </a:p>
        </p:txBody>
      </p:sp>
      <p:pic>
        <p:nvPicPr>
          <p:cNvPr id="286" name="Google Shape;286;p30"/>
          <p:cNvPicPr preferRelativeResize="0"/>
          <p:nvPr/>
        </p:nvPicPr>
        <p:blipFill rotWithShape="1">
          <a:blip r:embed="rId4">
            <a:alphaModFix/>
          </a:blip>
          <a:srcRect/>
          <a:stretch/>
        </p:blipFill>
        <p:spPr>
          <a:xfrm>
            <a:off x="328339" y="1277470"/>
            <a:ext cx="5477706" cy="4949910"/>
          </a:xfrm>
          <a:prstGeom prst="flowChartDocument">
            <a:avLst/>
          </a:prstGeom>
          <a:noFill/>
          <a:ln>
            <a:noFill/>
          </a:ln>
        </p:spPr>
      </p:pic>
      <p:sp>
        <p:nvSpPr>
          <p:cNvPr id="287" name="Google Shape;287;p30"/>
          <p:cNvSpPr/>
          <p:nvPr/>
        </p:nvSpPr>
        <p:spPr>
          <a:xfrm>
            <a:off x="4398579" y="5871551"/>
            <a:ext cx="61959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u="sng">
                <a:solidFill>
                  <a:schemeClr val="hlink"/>
                </a:solidFill>
                <a:latin typeface="Arial"/>
                <a:ea typeface="Arial"/>
                <a:cs typeface="Arial"/>
                <a:sym typeface="Arial"/>
                <a:hlinkClick r:id="rId5"/>
              </a:rPr>
              <a:t>https://elixir-europe.org/platforms/data/elixir-deposition-databases</a:t>
            </a:r>
            <a:endParaRPr sz="18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6"/>
          <p:cNvSpPr txBox="1">
            <a:spLocks noGrp="1"/>
          </p:cNvSpPr>
          <p:nvPr>
            <p:ph type="title"/>
          </p:nvPr>
        </p:nvSpPr>
        <p:spPr>
          <a:xfrm>
            <a:off x="719403" y="332656"/>
            <a:ext cx="10871100" cy="648000"/>
          </a:xfrm>
          <a:prstGeom prst="rect">
            <a:avLst/>
          </a:prstGeom>
        </p:spPr>
        <p:txBody>
          <a:bodyPr spcFirstLastPara="1" wrap="square" lIns="0" tIns="0" rIns="0" bIns="0" anchor="t" anchorCtr="0">
            <a:noAutofit/>
          </a:bodyPr>
          <a:lstStyle/>
          <a:p>
            <a:pPr marL="0" lvl="0" indent="0" rtl="0">
              <a:spcBef>
                <a:spcPts val="0"/>
              </a:spcBef>
              <a:spcAft>
                <a:spcPts val="0"/>
              </a:spcAft>
              <a:buNone/>
            </a:pPr>
            <a:r>
              <a:rPr lang="en-GB"/>
              <a:t>ELIXIR Interoperability Service Framework</a:t>
            </a:r>
            <a:endParaRPr/>
          </a:p>
        </p:txBody>
      </p:sp>
      <p:pic>
        <p:nvPicPr>
          <p:cNvPr id="352" name="Google Shape;352;p36"/>
          <p:cNvPicPr preferRelativeResize="0"/>
          <p:nvPr/>
        </p:nvPicPr>
        <p:blipFill>
          <a:blip r:embed="rId3">
            <a:alphaModFix/>
          </a:blip>
          <a:stretch>
            <a:fillRect/>
          </a:stretch>
        </p:blipFill>
        <p:spPr>
          <a:xfrm>
            <a:off x="1646150" y="885025"/>
            <a:ext cx="8755300" cy="5798725"/>
          </a:xfrm>
          <a:prstGeom prst="rect">
            <a:avLst/>
          </a:prstGeom>
          <a:noFill/>
          <a:ln>
            <a:noFill/>
          </a:ln>
        </p:spPr>
      </p:pic>
      <p:pic>
        <p:nvPicPr>
          <p:cNvPr id="353" name="Google Shape;353;p36" descr="interoperability.png"/>
          <p:cNvPicPr preferRelativeResize="0"/>
          <p:nvPr/>
        </p:nvPicPr>
        <p:blipFill rotWithShape="1">
          <a:blip r:embed="rId4">
            <a:alphaModFix/>
          </a:blip>
          <a:srcRect/>
          <a:stretch/>
        </p:blipFill>
        <p:spPr>
          <a:xfrm>
            <a:off x="10401458" y="120299"/>
            <a:ext cx="1645920" cy="1944624"/>
          </a:xfrm>
          <a:prstGeom prst="rect">
            <a:avLst/>
          </a:prstGeom>
          <a:noFill/>
          <a:ln>
            <a:noFill/>
          </a:ln>
        </p:spPr>
      </p:pic>
    </p:spTree>
    <p:extLst>
      <p:ext uri="{BB962C8B-B14F-4D97-AF65-F5344CB8AC3E}">
        <p14:creationId xmlns:p14="http://schemas.microsoft.com/office/powerpoint/2010/main" val="1765434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4"/>
          <p:cNvSpPr txBox="1">
            <a:spLocks noGrp="1"/>
          </p:cNvSpPr>
          <p:nvPr>
            <p:ph type="title"/>
          </p:nvPr>
        </p:nvSpPr>
        <p:spPr>
          <a:xfrm>
            <a:off x="567003" y="241216"/>
            <a:ext cx="7449300" cy="648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4000" b="0" i="0" u="none" strike="noStrike" cap="none" dirty="0">
                <a:solidFill>
                  <a:schemeClr val="accent1"/>
                </a:solidFill>
                <a:latin typeface="Corbel"/>
                <a:ea typeface="Corbel"/>
                <a:cs typeface="Corbel"/>
                <a:sym typeface="Corbel"/>
              </a:rPr>
              <a:t>Compute: ELIXIR Authorisation and Authentication Infrastructure</a:t>
            </a:r>
            <a:endParaRPr sz="4000" b="0" i="0" u="none" strike="noStrike" cap="none" dirty="0">
              <a:solidFill>
                <a:schemeClr val="accent1"/>
              </a:solidFill>
              <a:latin typeface="Corbel"/>
              <a:ea typeface="Corbel"/>
              <a:cs typeface="Corbel"/>
              <a:sym typeface="Corbel"/>
            </a:endParaRPr>
          </a:p>
        </p:txBody>
      </p:sp>
      <p:sp>
        <p:nvSpPr>
          <p:cNvPr id="319" name="Google Shape;319;p34"/>
          <p:cNvSpPr txBox="1">
            <a:spLocks noGrp="1"/>
          </p:cNvSpPr>
          <p:nvPr>
            <p:ph type="body" idx="1"/>
          </p:nvPr>
        </p:nvSpPr>
        <p:spPr>
          <a:xfrm>
            <a:off x="567003" y="1592801"/>
            <a:ext cx="7449300" cy="435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accent1"/>
              </a:buClr>
              <a:buSzPts val="2800"/>
              <a:buFont typeface="Corbel"/>
              <a:buNone/>
            </a:pPr>
            <a:r>
              <a:rPr lang="en-GB" sz="2800" b="0" i="0" u="none" strike="noStrike" cap="none">
                <a:solidFill>
                  <a:schemeClr val="dk1"/>
                </a:solidFill>
                <a:latin typeface="Corbel"/>
                <a:ea typeface="Corbel"/>
                <a:cs typeface="Corbel"/>
                <a:sym typeface="Corbel"/>
              </a:rPr>
              <a:t>Enables life science researchers to use their institutional IDs to access services and data:</a:t>
            </a:r>
            <a:endParaRPr/>
          </a:p>
          <a:p>
            <a:pPr marL="342900" marR="0" lvl="0" indent="-342900" algn="l" rtl="0">
              <a:spcBef>
                <a:spcPts val="1080"/>
              </a:spcBef>
              <a:spcAft>
                <a:spcPts val="0"/>
              </a:spcAft>
              <a:buClr>
                <a:schemeClr val="accent1"/>
              </a:buClr>
              <a:buSzPts val="2400"/>
              <a:buFont typeface="Corbel"/>
              <a:buChar char="•"/>
            </a:pPr>
            <a:r>
              <a:rPr lang="en-GB" sz="2400" b="0" i="0" u="none" strike="noStrike" cap="none">
                <a:solidFill>
                  <a:schemeClr val="accent3"/>
                </a:solidFill>
                <a:latin typeface="Corbel"/>
                <a:ea typeface="Corbel"/>
                <a:cs typeface="Corbel"/>
                <a:sym typeface="Corbel"/>
              </a:rPr>
              <a:t>Reduced bureaucracy and costs</a:t>
            </a:r>
            <a:endParaRPr sz="2400" b="0" i="0" u="none" strike="noStrike" cap="none">
              <a:solidFill>
                <a:schemeClr val="accent3"/>
              </a:solidFill>
              <a:latin typeface="Corbel"/>
              <a:ea typeface="Corbel"/>
              <a:cs typeface="Corbel"/>
              <a:sym typeface="Corbel"/>
            </a:endParaRPr>
          </a:p>
          <a:p>
            <a:pPr marL="342900" marR="0" lvl="0" indent="-342900" algn="l" rtl="0">
              <a:spcBef>
                <a:spcPts val="1080"/>
              </a:spcBef>
              <a:spcAft>
                <a:spcPts val="0"/>
              </a:spcAft>
              <a:buClr>
                <a:schemeClr val="accent1"/>
              </a:buClr>
              <a:buSzPts val="2400"/>
              <a:buFont typeface="Corbel"/>
              <a:buChar char="•"/>
            </a:pPr>
            <a:r>
              <a:rPr lang="en-GB" sz="2400" b="0" i="0" u="none" strike="noStrike" cap="none">
                <a:solidFill>
                  <a:schemeClr val="accent3"/>
                </a:solidFill>
                <a:latin typeface="Corbel"/>
                <a:ea typeface="Corbel"/>
                <a:cs typeface="Corbel"/>
                <a:sym typeface="Corbel"/>
              </a:rPr>
              <a:t>Improved vetting:</a:t>
            </a:r>
            <a:r>
              <a:rPr lang="en-GB" sz="2400" b="0" i="0" u="none" strike="noStrike" cap="none">
                <a:solidFill>
                  <a:schemeClr val="dk1"/>
                </a:solidFill>
                <a:latin typeface="Corbel"/>
                <a:ea typeface="Corbel"/>
                <a:cs typeface="Corbel"/>
                <a:sym typeface="Corbel"/>
              </a:rPr>
              <a:t> federated identities provide greater confidence to the service and data providers</a:t>
            </a:r>
            <a:endParaRPr/>
          </a:p>
          <a:p>
            <a:pPr marL="342900" marR="0" lvl="0" indent="-342900" algn="l" rtl="0">
              <a:spcBef>
                <a:spcPts val="1080"/>
              </a:spcBef>
              <a:spcAft>
                <a:spcPts val="0"/>
              </a:spcAft>
              <a:buClr>
                <a:schemeClr val="accent1"/>
              </a:buClr>
              <a:buSzPts val="2400"/>
              <a:buFont typeface="Corbel"/>
              <a:buChar char="•"/>
            </a:pPr>
            <a:r>
              <a:rPr lang="en-GB" sz="2400" b="0" i="0" u="none" strike="noStrike" cap="none">
                <a:solidFill>
                  <a:schemeClr val="accent3"/>
                </a:solidFill>
                <a:latin typeface="Corbel"/>
                <a:ea typeface="Corbel"/>
                <a:cs typeface="Corbel"/>
                <a:sym typeface="Corbel"/>
              </a:rPr>
              <a:t>Regular updates:</a:t>
            </a:r>
            <a:r>
              <a:rPr lang="en-GB" sz="2400" b="0" i="0" u="none" strike="noStrike" cap="none">
                <a:solidFill>
                  <a:schemeClr val="dk1"/>
                </a:solidFill>
                <a:latin typeface="Corbel"/>
                <a:ea typeface="Corbel"/>
                <a:cs typeface="Corbel"/>
                <a:sym typeface="Corbel"/>
              </a:rPr>
              <a:t> as researchers join  leave institutions, their affiliation information is maintained regularly</a:t>
            </a:r>
            <a:endParaRPr sz="2400" b="0" i="0" u="none" strike="noStrike" cap="none">
              <a:solidFill>
                <a:schemeClr val="dk1"/>
              </a:solidFill>
              <a:latin typeface="Corbel"/>
              <a:ea typeface="Corbel"/>
              <a:cs typeface="Corbel"/>
              <a:sym typeface="Corbel"/>
            </a:endParaRPr>
          </a:p>
          <a:p>
            <a:pPr marL="342900" marR="0" lvl="0" indent="-342900" algn="l" rtl="0">
              <a:spcBef>
                <a:spcPts val="1080"/>
              </a:spcBef>
              <a:spcAft>
                <a:spcPts val="0"/>
              </a:spcAft>
              <a:buClr>
                <a:schemeClr val="accent1"/>
              </a:buClr>
              <a:buSzPts val="2400"/>
              <a:buFont typeface="Corbel"/>
              <a:buChar char="•"/>
            </a:pPr>
            <a:r>
              <a:rPr lang="en-GB" sz="2400" b="0" i="0" u="none" strike="noStrike" cap="none">
                <a:solidFill>
                  <a:schemeClr val="accent3"/>
                </a:solidFill>
                <a:latin typeface="Corbel"/>
                <a:ea typeface="Corbel"/>
                <a:cs typeface="Corbel"/>
                <a:sym typeface="Corbel"/>
              </a:rPr>
              <a:t>Improved access to usage metrics: </a:t>
            </a:r>
            <a:r>
              <a:rPr lang="en-GB" sz="2400" b="0" i="0" u="none" strike="noStrike" cap="none">
                <a:solidFill>
                  <a:schemeClr val="dk1"/>
                </a:solidFill>
                <a:latin typeface="Corbel"/>
                <a:ea typeface="Corbel"/>
                <a:cs typeface="Corbel"/>
                <a:sym typeface="Corbel"/>
              </a:rPr>
              <a:t>consistent use of accounts allows service providers to better analyse the use of their services </a:t>
            </a:r>
            <a:endParaRPr/>
          </a:p>
          <a:p>
            <a:pPr marL="342900" marR="0" lvl="0" indent="-342900" algn="l" rtl="0">
              <a:spcBef>
                <a:spcPts val="1080"/>
              </a:spcBef>
              <a:spcAft>
                <a:spcPts val="0"/>
              </a:spcAft>
              <a:buClr>
                <a:schemeClr val="accent1"/>
              </a:buClr>
              <a:buSzPts val="2400"/>
              <a:buFont typeface="Corbel"/>
              <a:buChar char="•"/>
            </a:pPr>
            <a:r>
              <a:rPr lang="en-GB" sz="2400" b="1" i="0" u="none" strike="noStrike" cap="none">
                <a:solidFill>
                  <a:schemeClr val="dk1"/>
                </a:solidFill>
                <a:latin typeface="Corbel"/>
                <a:ea typeface="Corbel"/>
                <a:cs typeface="Corbel"/>
                <a:sym typeface="Corbel"/>
              </a:rPr>
              <a:t>Applicable to other research infrastructures (CORBEL)</a:t>
            </a:r>
            <a:endParaRPr sz="2400" b="0" i="0" u="none" strike="noStrike" cap="none">
              <a:solidFill>
                <a:schemeClr val="dk1"/>
              </a:solidFill>
              <a:latin typeface="Corbel"/>
              <a:ea typeface="Corbel"/>
              <a:cs typeface="Corbel"/>
              <a:sym typeface="Corbel"/>
            </a:endParaRPr>
          </a:p>
          <a:p>
            <a:pPr marL="342900" marR="0" lvl="0" indent="-190500" algn="l" rtl="0">
              <a:spcBef>
                <a:spcPts val="1080"/>
              </a:spcBef>
              <a:spcAft>
                <a:spcPts val="0"/>
              </a:spcAft>
              <a:buClr>
                <a:schemeClr val="accent1"/>
              </a:buClr>
              <a:buSzPts val="2400"/>
              <a:buFont typeface="Corbel"/>
              <a:buNone/>
            </a:pPr>
            <a:endParaRPr sz="2400" b="0" i="0" u="none" strike="noStrike" cap="none">
              <a:solidFill>
                <a:schemeClr val="dk1"/>
              </a:solidFill>
              <a:latin typeface="Corbel"/>
              <a:ea typeface="Corbel"/>
              <a:cs typeface="Corbel"/>
              <a:sym typeface="Corbel"/>
            </a:endParaRPr>
          </a:p>
          <a:p>
            <a:pPr marL="342900" marR="0" lvl="0" indent="-190500" algn="l" rtl="0">
              <a:spcBef>
                <a:spcPts val="1080"/>
              </a:spcBef>
              <a:spcAft>
                <a:spcPts val="0"/>
              </a:spcAft>
              <a:buClr>
                <a:schemeClr val="accent1"/>
              </a:buClr>
              <a:buSzPts val="2400"/>
              <a:buFont typeface="Corbel"/>
              <a:buNone/>
            </a:pPr>
            <a:endParaRPr sz="2400" b="0" i="0" u="none" strike="noStrike" cap="none">
              <a:solidFill>
                <a:schemeClr val="dk1"/>
              </a:solidFill>
              <a:latin typeface="Corbel"/>
              <a:ea typeface="Corbel"/>
              <a:cs typeface="Corbel"/>
              <a:sym typeface="Corbel"/>
            </a:endParaRPr>
          </a:p>
          <a:p>
            <a:pPr marL="342900" marR="0" lvl="0" indent="-190500" algn="l" rtl="0">
              <a:spcBef>
                <a:spcPts val="1080"/>
              </a:spcBef>
              <a:spcAft>
                <a:spcPts val="0"/>
              </a:spcAft>
              <a:buClr>
                <a:schemeClr val="accent1"/>
              </a:buClr>
              <a:buSzPts val="2400"/>
              <a:buFont typeface="Corbel"/>
              <a:buNone/>
            </a:pPr>
            <a:endParaRPr sz="2400" b="0" i="0" u="none" strike="noStrike" cap="none">
              <a:solidFill>
                <a:schemeClr val="dk1"/>
              </a:solidFill>
              <a:latin typeface="Corbel"/>
              <a:ea typeface="Corbel"/>
              <a:cs typeface="Corbel"/>
              <a:sym typeface="Corbel"/>
            </a:endParaRPr>
          </a:p>
        </p:txBody>
      </p:sp>
      <p:pic>
        <p:nvPicPr>
          <p:cNvPr id="320" name="Google Shape;320;p34" descr="https://screenshots.firefoxusercontent.com/images/ccb8394f-c209-40da-a2a4-8aa993228a26.png"/>
          <p:cNvPicPr preferRelativeResize="0"/>
          <p:nvPr/>
        </p:nvPicPr>
        <p:blipFill rotWithShape="1">
          <a:blip r:embed="rId3">
            <a:alphaModFix/>
          </a:blip>
          <a:srcRect/>
          <a:stretch/>
        </p:blipFill>
        <p:spPr>
          <a:xfrm rot="6005">
            <a:off x="8286457" y="523427"/>
            <a:ext cx="3409838" cy="48229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8"/>
          <p:cNvSpPr txBox="1">
            <a:spLocks noGrp="1"/>
          </p:cNvSpPr>
          <p:nvPr>
            <p:ph type="title"/>
          </p:nvPr>
        </p:nvSpPr>
        <p:spPr>
          <a:xfrm>
            <a:off x="719403" y="332656"/>
            <a:ext cx="10871100" cy="648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3200" b="0" i="0" u="none" strike="noStrike" cap="none">
                <a:solidFill>
                  <a:schemeClr val="accent1"/>
                </a:solidFill>
                <a:latin typeface="Corbel"/>
                <a:ea typeface="Corbel"/>
                <a:cs typeface="Corbel"/>
                <a:sym typeface="Corbel"/>
              </a:rPr>
              <a:t>ELIXIR TeSS Portal (Training eSupport System)</a:t>
            </a:r>
            <a:br>
              <a:rPr lang="en-GB" sz="3200" b="0" i="0" u="none" strike="noStrike" cap="none">
                <a:solidFill>
                  <a:schemeClr val="accent1"/>
                </a:solidFill>
                <a:latin typeface="Corbel"/>
                <a:ea typeface="Corbel"/>
                <a:cs typeface="Corbel"/>
                <a:sym typeface="Corbel"/>
              </a:rPr>
            </a:br>
            <a:endParaRPr sz="3200" b="0" i="0" u="none" strike="noStrike" cap="none">
              <a:solidFill>
                <a:schemeClr val="accent1"/>
              </a:solidFill>
              <a:latin typeface="Corbel"/>
              <a:ea typeface="Corbel"/>
              <a:cs typeface="Corbel"/>
              <a:sym typeface="Corbel"/>
            </a:endParaRPr>
          </a:p>
        </p:txBody>
      </p:sp>
      <p:sp>
        <p:nvSpPr>
          <p:cNvPr id="367" name="Google Shape;367;p38"/>
          <p:cNvSpPr txBox="1">
            <a:spLocks noGrp="1"/>
          </p:cNvSpPr>
          <p:nvPr>
            <p:ph type="body" idx="1"/>
          </p:nvPr>
        </p:nvSpPr>
        <p:spPr>
          <a:xfrm>
            <a:off x="719403" y="1284655"/>
            <a:ext cx="4551000" cy="2448300"/>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chemeClr val="accent1"/>
              </a:buClr>
              <a:buSzPts val="2800"/>
              <a:buFont typeface="Corbel"/>
              <a:buChar char="•"/>
            </a:pPr>
            <a:r>
              <a:rPr lang="en-GB" sz="2800" b="0" i="0" u="none" strike="noStrike" cap="none">
                <a:solidFill>
                  <a:schemeClr val="dk1"/>
                </a:solidFill>
                <a:latin typeface="Corbel"/>
                <a:ea typeface="Corbel"/>
                <a:cs typeface="Corbel"/>
                <a:sym typeface="Corbel"/>
              </a:rPr>
              <a:t>Platform to disseminate, discover &amp; package training </a:t>
            </a:r>
            <a:r>
              <a:rPr lang="en-GB" sz="2800" b="0" i="0" u="none" strike="noStrike" cap="none">
                <a:solidFill>
                  <a:schemeClr val="accent3"/>
                </a:solidFill>
                <a:latin typeface="Corbel"/>
                <a:ea typeface="Corbel"/>
                <a:cs typeface="Corbel"/>
                <a:sym typeface="Corbel"/>
              </a:rPr>
              <a:t>resources, training materials and events</a:t>
            </a:r>
            <a:r>
              <a:rPr lang="en-GB" sz="2800" b="0" i="0" u="none" strike="noStrike" cap="none">
                <a:solidFill>
                  <a:schemeClr val="dk1"/>
                </a:solidFill>
                <a:latin typeface="Corbel"/>
                <a:ea typeface="Corbel"/>
                <a:cs typeface="Corbel"/>
                <a:sym typeface="Corbel"/>
              </a:rPr>
              <a:t> – led by ELIXIR UK</a:t>
            </a:r>
            <a:endParaRPr/>
          </a:p>
          <a:p>
            <a:pPr marL="342900" marR="0" lvl="0" indent="-342900" algn="l" rtl="0">
              <a:spcBef>
                <a:spcPts val="1160"/>
              </a:spcBef>
              <a:spcAft>
                <a:spcPts val="0"/>
              </a:spcAft>
              <a:buClr>
                <a:schemeClr val="accent1"/>
              </a:buClr>
              <a:buSzPts val="2800"/>
              <a:buFont typeface="Corbel"/>
              <a:buChar char="•"/>
            </a:pPr>
            <a:r>
              <a:rPr lang="en-GB" sz="2800" b="0" i="0" u="none" strike="noStrike" cap="none">
                <a:solidFill>
                  <a:srgbClr val="E68422"/>
                </a:solidFill>
                <a:latin typeface="Corbel"/>
                <a:ea typeface="Corbel"/>
                <a:cs typeface="Corbel"/>
                <a:sym typeface="Corbel"/>
              </a:rPr>
              <a:t>Aggregating information </a:t>
            </a:r>
            <a:r>
              <a:rPr lang="en-GB" sz="2800" b="0" i="0" u="none" strike="noStrike" cap="none">
                <a:solidFill>
                  <a:schemeClr val="dk1"/>
                </a:solidFill>
                <a:latin typeface="Corbel"/>
                <a:ea typeface="Corbel"/>
                <a:cs typeface="Corbel"/>
                <a:sym typeface="Corbel"/>
              </a:rPr>
              <a:t>from ELIXIR nodes and various 3rd-party content providers </a:t>
            </a:r>
            <a:endParaRPr/>
          </a:p>
          <a:p>
            <a:pPr marL="342900" marR="0" lvl="0" indent="-139700" algn="l" rtl="0">
              <a:spcBef>
                <a:spcPts val="1240"/>
              </a:spcBef>
              <a:spcAft>
                <a:spcPts val="0"/>
              </a:spcAft>
              <a:buClr>
                <a:schemeClr val="accent1"/>
              </a:buClr>
              <a:buSzPts val="3200"/>
              <a:buFont typeface="Corbel"/>
              <a:buNone/>
            </a:pPr>
            <a:endParaRPr sz="3200" b="0" i="0" u="none" strike="noStrike" cap="none">
              <a:solidFill>
                <a:schemeClr val="dk1"/>
              </a:solidFill>
              <a:latin typeface="Corbel"/>
              <a:ea typeface="Corbel"/>
              <a:cs typeface="Corbel"/>
              <a:sym typeface="Corbel"/>
            </a:endParaRPr>
          </a:p>
        </p:txBody>
      </p:sp>
      <p:pic>
        <p:nvPicPr>
          <p:cNvPr id="368" name="Google Shape;368;p38"/>
          <p:cNvPicPr preferRelativeResize="0"/>
          <p:nvPr/>
        </p:nvPicPr>
        <p:blipFill rotWithShape="1">
          <a:blip r:embed="rId3">
            <a:alphaModFix/>
          </a:blip>
          <a:srcRect/>
          <a:stretch/>
        </p:blipFill>
        <p:spPr>
          <a:xfrm>
            <a:off x="8799876" y="5598824"/>
            <a:ext cx="1402107" cy="1055633"/>
          </a:xfrm>
          <a:prstGeom prst="rect">
            <a:avLst/>
          </a:prstGeom>
          <a:noFill/>
          <a:ln>
            <a:noFill/>
          </a:ln>
        </p:spPr>
      </p:pic>
      <p:pic>
        <p:nvPicPr>
          <p:cNvPr id="369" name="Google Shape;369;p38"/>
          <p:cNvPicPr preferRelativeResize="0"/>
          <p:nvPr/>
        </p:nvPicPr>
        <p:blipFill rotWithShape="1">
          <a:blip r:embed="rId4">
            <a:alphaModFix/>
          </a:blip>
          <a:srcRect/>
          <a:stretch/>
        </p:blipFill>
        <p:spPr>
          <a:xfrm>
            <a:off x="5875921" y="1294527"/>
            <a:ext cx="5867082" cy="3186689"/>
          </a:xfrm>
          <a:prstGeom prst="rect">
            <a:avLst/>
          </a:prstGeom>
          <a:noFill/>
          <a:ln w="9525" cap="flat" cmpd="sng">
            <a:solidFill>
              <a:schemeClr val="accent1"/>
            </a:solidFill>
            <a:prstDash val="solid"/>
            <a:round/>
            <a:headEnd type="none" w="sm" len="sm"/>
            <a:tailEnd type="none" w="sm" len="sm"/>
          </a:ln>
        </p:spPr>
      </p:pic>
      <p:sp>
        <p:nvSpPr>
          <p:cNvPr id="370" name="Google Shape;370;p38"/>
          <p:cNvSpPr/>
          <p:nvPr/>
        </p:nvSpPr>
        <p:spPr>
          <a:xfrm>
            <a:off x="594669" y="5894164"/>
            <a:ext cx="4198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u="sng">
                <a:solidFill>
                  <a:schemeClr val="hlink"/>
                </a:solidFill>
                <a:latin typeface="Arial"/>
                <a:ea typeface="Arial"/>
                <a:cs typeface="Arial"/>
                <a:sym typeface="Arial"/>
                <a:hlinkClick r:id="rId5"/>
              </a:rPr>
              <a:t>http://tess.elixir-uk.org</a:t>
            </a:r>
            <a:endParaRPr sz="320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ABE9BAB9-1716-8140-B875-6B257CE8BE42}"/>
              </a:ext>
            </a:extLst>
          </p:cNvPr>
          <p:cNvPicPr>
            <a:picLocks noChangeAspect="1"/>
          </p:cNvPicPr>
          <p:nvPr/>
        </p:nvPicPr>
        <p:blipFill>
          <a:blip r:embed="rId6"/>
          <a:stretch>
            <a:fillRect/>
          </a:stretch>
        </p:blipFill>
        <p:spPr>
          <a:xfrm>
            <a:off x="5000262" y="4249008"/>
            <a:ext cx="5501833" cy="201977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692150" y="1282965"/>
            <a:ext cx="10871200" cy="4865243"/>
          </a:xfrm>
          <a:prstGeom prst="rect">
            <a:avLst/>
          </a:prstGeom>
        </p:spPr>
        <p:txBody>
          <a:bodyPr vert="horz" wrap="square" lIns="0" tIns="11430" rIns="0" bIns="0" rtlCol="0">
            <a:spAutoFit/>
          </a:bodyPr>
          <a:lstStyle/>
          <a:p>
            <a:pPr marL="6443345" marR="368300" indent="-342900">
              <a:lnSpc>
                <a:spcPct val="101600"/>
              </a:lnSpc>
              <a:spcBef>
                <a:spcPts val="90"/>
              </a:spcBef>
              <a:buClr>
                <a:srgbClr val="6076B4"/>
              </a:buClr>
              <a:buChar char="•"/>
              <a:tabLst>
                <a:tab pos="6442710" algn="l"/>
                <a:tab pos="6443345" algn="l"/>
              </a:tabLst>
            </a:pPr>
            <a:r>
              <a:rPr spc="-75" dirty="0"/>
              <a:t>Population</a:t>
            </a:r>
            <a:r>
              <a:rPr spc="-220" dirty="0"/>
              <a:t> </a:t>
            </a:r>
            <a:r>
              <a:rPr spc="-25" dirty="0"/>
              <a:t>growth</a:t>
            </a:r>
            <a:r>
              <a:rPr spc="-220" dirty="0"/>
              <a:t> </a:t>
            </a:r>
            <a:r>
              <a:rPr spc="-100" dirty="0"/>
              <a:t>and</a:t>
            </a:r>
            <a:r>
              <a:rPr spc="-215" dirty="0"/>
              <a:t> </a:t>
            </a:r>
            <a:r>
              <a:rPr spc="-50" dirty="0"/>
              <a:t>climate</a:t>
            </a:r>
            <a:r>
              <a:rPr spc="-210" dirty="0"/>
              <a:t> </a:t>
            </a:r>
            <a:r>
              <a:rPr spc="-110" dirty="0"/>
              <a:t>change:</a:t>
            </a:r>
            <a:r>
              <a:rPr spc="-200" dirty="0"/>
              <a:t> </a:t>
            </a:r>
            <a:r>
              <a:rPr spc="-55" dirty="0"/>
              <a:t>major  </a:t>
            </a:r>
            <a:r>
              <a:rPr spc="-105" dirty="0"/>
              <a:t>challenges</a:t>
            </a:r>
            <a:r>
              <a:rPr spc="-204" dirty="0"/>
              <a:t> </a:t>
            </a:r>
            <a:r>
              <a:rPr spc="40" dirty="0"/>
              <a:t>to</a:t>
            </a:r>
            <a:r>
              <a:rPr spc="-225" dirty="0"/>
              <a:t> </a:t>
            </a:r>
            <a:r>
              <a:rPr spc="-30" dirty="0"/>
              <a:t>food</a:t>
            </a:r>
            <a:r>
              <a:rPr spc="-220" dirty="0"/>
              <a:t> </a:t>
            </a:r>
            <a:r>
              <a:rPr spc="-65" dirty="0"/>
              <a:t>security</a:t>
            </a:r>
            <a:endParaRPr sz="2100" dirty="0">
              <a:latin typeface="Times New Roman"/>
              <a:cs typeface="Times New Roman"/>
            </a:endParaRPr>
          </a:p>
          <a:p>
            <a:pPr marL="6443345" marR="280670" indent="-342900">
              <a:lnSpc>
                <a:spcPts val="2000"/>
              </a:lnSpc>
              <a:spcBef>
                <a:spcPts val="1480"/>
              </a:spcBef>
              <a:buClr>
                <a:srgbClr val="6076B4"/>
              </a:buClr>
              <a:buChar char="•"/>
              <a:tabLst>
                <a:tab pos="6442710" algn="l"/>
                <a:tab pos="6443345" algn="l"/>
              </a:tabLst>
            </a:pPr>
            <a:r>
              <a:rPr spc="-170" dirty="0"/>
              <a:t>ELIXIR </a:t>
            </a:r>
            <a:r>
              <a:rPr spc="-90" dirty="0"/>
              <a:t>Mission: </a:t>
            </a:r>
            <a:r>
              <a:rPr spc="-30" dirty="0"/>
              <a:t>facilitate</a:t>
            </a:r>
            <a:r>
              <a:rPr spc="-320" dirty="0"/>
              <a:t> </a:t>
            </a:r>
            <a:r>
              <a:rPr spc="-70" dirty="0"/>
              <a:t>genotype-phenotype  </a:t>
            </a:r>
            <a:r>
              <a:rPr spc="-130" dirty="0"/>
              <a:t>analyses</a:t>
            </a:r>
            <a:r>
              <a:rPr spc="-204" dirty="0"/>
              <a:t> </a:t>
            </a:r>
            <a:r>
              <a:rPr dirty="0"/>
              <a:t>for</a:t>
            </a:r>
            <a:r>
              <a:rPr spc="-200" dirty="0"/>
              <a:t> </a:t>
            </a:r>
            <a:r>
              <a:rPr spc="-70" dirty="0"/>
              <a:t>crop</a:t>
            </a:r>
            <a:r>
              <a:rPr spc="-220" dirty="0"/>
              <a:t> </a:t>
            </a:r>
            <a:r>
              <a:rPr spc="-100" dirty="0"/>
              <a:t>and</a:t>
            </a:r>
            <a:r>
              <a:rPr spc="-220" dirty="0"/>
              <a:t> </a:t>
            </a:r>
            <a:r>
              <a:rPr spc="-35" dirty="0"/>
              <a:t>tree</a:t>
            </a:r>
            <a:r>
              <a:rPr spc="-215" dirty="0"/>
              <a:t> </a:t>
            </a:r>
            <a:r>
              <a:rPr spc="-135" dirty="0"/>
              <a:t>species</a:t>
            </a:r>
          </a:p>
          <a:p>
            <a:pPr marL="6843395" marR="151765" lvl="1" indent="-285750">
              <a:lnSpc>
                <a:spcPct val="106100"/>
              </a:lnSpc>
              <a:spcBef>
                <a:spcPts val="325"/>
              </a:spcBef>
              <a:buClr>
                <a:srgbClr val="6076B4"/>
              </a:buClr>
              <a:buFont typeface="Times New Roman"/>
              <a:buChar char="•"/>
              <a:tabLst>
                <a:tab pos="6842759" algn="l"/>
                <a:tab pos="6843395" algn="l"/>
              </a:tabLst>
            </a:pPr>
            <a:r>
              <a:rPr sz="1650" spc="-80" dirty="0">
                <a:latin typeface="Arial"/>
                <a:cs typeface="Arial"/>
              </a:rPr>
              <a:t>Develop</a:t>
            </a:r>
            <a:r>
              <a:rPr sz="1650" spc="-165" dirty="0">
                <a:latin typeface="Arial"/>
                <a:cs typeface="Arial"/>
              </a:rPr>
              <a:t> </a:t>
            </a:r>
            <a:r>
              <a:rPr sz="1650" spc="-80" dirty="0">
                <a:solidFill>
                  <a:srgbClr val="E68422"/>
                </a:solidFill>
                <a:latin typeface="Arial"/>
                <a:cs typeface="Arial"/>
              </a:rPr>
              <a:t>standards</a:t>
            </a:r>
            <a:r>
              <a:rPr sz="1650" spc="-150" dirty="0">
                <a:solidFill>
                  <a:srgbClr val="E68422"/>
                </a:solidFill>
                <a:latin typeface="Arial"/>
                <a:cs typeface="Arial"/>
              </a:rPr>
              <a:t> </a:t>
            </a:r>
            <a:r>
              <a:rPr sz="1650" spc="-5" dirty="0">
                <a:latin typeface="Arial"/>
                <a:cs typeface="Arial"/>
              </a:rPr>
              <a:t>for</a:t>
            </a:r>
            <a:r>
              <a:rPr sz="1650" spc="-150" dirty="0">
                <a:latin typeface="Arial"/>
                <a:cs typeface="Arial"/>
              </a:rPr>
              <a:t> </a:t>
            </a:r>
            <a:r>
              <a:rPr sz="1650" spc="-60" dirty="0">
                <a:latin typeface="Arial"/>
                <a:cs typeface="Arial"/>
              </a:rPr>
              <a:t>representation</a:t>
            </a:r>
            <a:r>
              <a:rPr sz="1650" spc="-160" dirty="0">
                <a:latin typeface="Arial"/>
                <a:cs typeface="Arial"/>
              </a:rPr>
              <a:t> </a:t>
            </a:r>
            <a:r>
              <a:rPr sz="1650" dirty="0">
                <a:latin typeface="Arial"/>
                <a:cs typeface="Arial"/>
              </a:rPr>
              <a:t>of</a:t>
            </a:r>
            <a:r>
              <a:rPr sz="1650" spc="-145" dirty="0">
                <a:latin typeface="Arial"/>
                <a:cs typeface="Arial"/>
              </a:rPr>
              <a:t> </a:t>
            </a:r>
            <a:r>
              <a:rPr sz="1650" spc="-55" dirty="0">
                <a:latin typeface="Arial"/>
                <a:cs typeface="Arial"/>
              </a:rPr>
              <a:t>genotypic</a:t>
            </a:r>
            <a:r>
              <a:rPr sz="1650" spc="-160" dirty="0">
                <a:latin typeface="Arial"/>
                <a:cs typeface="Arial"/>
              </a:rPr>
              <a:t> </a:t>
            </a:r>
            <a:r>
              <a:rPr sz="1650" spc="-80" dirty="0">
                <a:latin typeface="Arial"/>
                <a:cs typeface="Arial"/>
              </a:rPr>
              <a:t>and  </a:t>
            </a:r>
            <a:r>
              <a:rPr sz="1650" spc="-55" dirty="0">
                <a:latin typeface="Arial"/>
                <a:cs typeface="Arial"/>
              </a:rPr>
              <a:t>phenotypic</a:t>
            </a:r>
            <a:r>
              <a:rPr sz="1650" spc="-170" dirty="0">
                <a:latin typeface="Arial"/>
                <a:cs typeface="Arial"/>
              </a:rPr>
              <a:t> </a:t>
            </a:r>
            <a:r>
              <a:rPr sz="1650" spc="-50" dirty="0">
                <a:latin typeface="Arial"/>
                <a:cs typeface="Arial"/>
              </a:rPr>
              <a:t>data</a:t>
            </a:r>
            <a:endParaRPr sz="1650" dirty="0">
              <a:latin typeface="Arial"/>
              <a:cs typeface="Arial"/>
            </a:endParaRPr>
          </a:p>
          <a:p>
            <a:pPr marL="6843395" marR="492125" lvl="1" indent="-285750">
              <a:lnSpc>
                <a:spcPct val="106100"/>
              </a:lnSpc>
              <a:spcBef>
                <a:spcPts val="400"/>
              </a:spcBef>
              <a:buClr>
                <a:srgbClr val="6076B4"/>
              </a:buClr>
              <a:buFont typeface="Times New Roman"/>
              <a:buChar char="•"/>
              <a:tabLst>
                <a:tab pos="6842759" algn="l"/>
                <a:tab pos="6843395" algn="l"/>
              </a:tabLst>
            </a:pPr>
            <a:r>
              <a:rPr sz="1650" spc="-95" dirty="0">
                <a:latin typeface="Arial"/>
                <a:cs typeface="Arial"/>
              </a:rPr>
              <a:t>Make</a:t>
            </a:r>
            <a:r>
              <a:rPr sz="1650" spc="-155" dirty="0">
                <a:latin typeface="Arial"/>
                <a:cs typeface="Arial"/>
              </a:rPr>
              <a:t> </a:t>
            </a:r>
            <a:r>
              <a:rPr sz="1650" spc="-55" dirty="0">
                <a:latin typeface="Arial"/>
                <a:cs typeface="Arial"/>
              </a:rPr>
              <a:t>data</a:t>
            </a:r>
            <a:r>
              <a:rPr sz="1650" spc="-155" dirty="0">
                <a:latin typeface="Arial"/>
                <a:cs typeface="Arial"/>
              </a:rPr>
              <a:t> </a:t>
            </a:r>
            <a:r>
              <a:rPr sz="1650" spc="-80" dirty="0">
                <a:latin typeface="Arial"/>
                <a:cs typeface="Arial"/>
              </a:rPr>
              <a:t>discoverable</a:t>
            </a:r>
            <a:r>
              <a:rPr sz="1650" spc="-155" dirty="0">
                <a:latin typeface="Arial"/>
                <a:cs typeface="Arial"/>
              </a:rPr>
              <a:t> </a:t>
            </a:r>
            <a:r>
              <a:rPr sz="1650" spc="-80" dirty="0">
                <a:latin typeface="Arial"/>
                <a:cs typeface="Arial"/>
              </a:rPr>
              <a:t>and</a:t>
            </a:r>
            <a:r>
              <a:rPr sz="1650" spc="-155" dirty="0">
                <a:latin typeface="Arial"/>
                <a:cs typeface="Arial"/>
              </a:rPr>
              <a:t> </a:t>
            </a:r>
            <a:r>
              <a:rPr sz="1650" spc="-55" dirty="0">
                <a:latin typeface="Arial"/>
                <a:cs typeface="Arial"/>
              </a:rPr>
              <a:t>interoperable</a:t>
            </a:r>
            <a:r>
              <a:rPr sz="1650" spc="-155" dirty="0">
                <a:latin typeface="Arial"/>
                <a:cs typeface="Arial"/>
              </a:rPr>
              <a:t> </a:t>
            </a:r>
            <a:r>
              <a:rPr sz="1650" spc="-40" dirty="0">
                <a:latin typeface="Arial"/>
                <a:cs typeface="Arial"/>
              </a:rPr>
              <a:t>through </a:t>
            </a:r>
            <a:r>
              <a:rPr sz="1650" spc="-40" dirty="0">
                <a:solidFill>
                  <a:srgbClr val="E68422"/>
                </a:solidFill>
                <a:latin typeface="Arial"/>
                <a:cs typeface="Arial"/>
              </a:rPr>
              <a:t> </a:t>
            </a:r>
            <a:r>
              <a:rPr sz="1650" spc="-70" dirty="0">
                <a:solidFill>
                  <a:srgbClr val="E68422"/>
                </a:solidFill>
                <a:latin typeface="Arial"/>
                <a:cs typeface="Arial"/>
              </a:rPr>
              <a:t>common</a:t>
            </a:r>
            <a:r>
              <a:rPr sz="1650" spc="-240" dirty="0">
                <a:solidFill>
                  <a:srgbClr val="E68422"/>
                </a:solidFill>
                <a:latin typeface="Arial"/>
                <a:cs typeface="Arial"/>
              </a:rPr>
              <a:t> </a:t>
            </a:r>
            <a:r>
              <a:rPr sz="1650" spc="-130" dirty="0">
                <a:solidFill>
                  <a:srgbClr val="E68422"/>
                </a:solidFill>
                <a:latin typeface="Arial"/>
                <a:cs typeface="Arial"/>
              </a:rPr>
              <a:t>APIs</a:t>
            </a:r>
            <a:endParaRPr sz="1650" dirty="0">
              <a:latin typeface="Arial"/>
              <a:cs typeface="Arial"/>
            </a:endParaRPr>
          </a:p>
          <a:p>
            <a:pPr marL="6843395" marR="94615" lvl="1" indent="-285750">
              <a:lnSpc>
                <a:spcPts val="1700"/>
              </a:lnSpc>
              <a:spcBef>
                <a:spcPts val="1210"/>
              </a:spcBef>
              <a:buClr>
                <a:srgbClr val="6076B4"/>
              </a:buClr>
              <a:buFont typeface="Times New Roman"/>
              <a:buChar char="•"/>
              <a:tabLst>
                <a:tab pos="6842759" algn="l"/>
                <a:tab pos="6843395" algn="l"/>
              </a:tabLst>
            </a:pPr>
            <a:r>
              <a:rPr sz="1650" spc="-45" dirty="0">
                <a:latin typeface="Arial"/>
                <a:cs typeface="Arial"/>
              </a:rPr>
              <a:t>Annotate</a:t>
            </a:r>
            <a:r>
              <a:rPr sz="1650" spc="-165" dirty="0">
                <a:latin typeface="Arial"/>
                <a:cs typeface="Arial"/>
              </a:rPr>
              <a:t> </a:t>
            </a:r>
            <a:r>
              <a:rPr sz="1650" spc="-80" dirty="0">
                <a:latin typeface="Arial"/>
                <a:cs typeface="Arial"/>
              </a:rPr>
              <a:t>and</a:t>
            </a:r>
            <a:r>
              <a:rPr sz="1650" spc="-165" dirty="0">
                <a:latin typeface="Arial"/>
                <a:cs typeface="Arial"/>
              </a:rPr>
              <a:t> </a:t>
            </a:r>
            <a:r>
              <a:rPr sz="1650" spc="-45" dirty="0">
                <a:latin typeface="Arial"/>
                <a:cs typeface="Arial"/>
              </a:rPr>
              <a:t>submit</a:t>
            </a:r>
            <a:r>
              <a:rPr sz="1650" spc="-175" dirty="0">
                <a:latin typeface="Arial"/>
                <a:cs typeface="Arial"/>
              </a:rPr>
              <a:t> </a:t>
            </a:r>
            <a:r>
              <a:rPr sz="1650" spc="-80" dirty="0">
                <a:solidFill>
                  <a:srgbClr val="E68422"/>
                </a:solidFill>
                <a:latin typeface="Arial"/>
                <a:cs typeface="Arial"/>
              </a:rPr>
              <a:t>key</a:t>
            </a:r>
            <a:r>
              <a:rPr sz="1650" spc="-175" dirty="0">
                <a:solidFill>
                  <a:srgbClr val="E68422"/>
                </a:solidFill>
                <a:latin typeface="Arial"/>
                <a:cs typeface="Arial"/>
              </a:rPr>
              <a:t> </a:t>
            </a:r>
            <a:r>
              <a:rPr sz="1650" spc="-75" dirty="0">
                <a:solidFill>
                  <a:srgbClr val="E68422"/>
                </a:solidFill>
                <a:latin typeface="Arial"/>
                <a:cs typeface="Arial"/>
              </a:rPr>
              <a:t>exemplar</a:t>
            </a:r>
            <a:r>
              <a:rPr sz="1650" spc="-155" dirty="0">
                <a:solidFill>
                  <a:srgbClr val="E68422"/>
                </a:solidFill>
                <a:latin typeface="Arial"/>
                <a:cs typeface="Arial"/>
              </a:rPr>
              <a:t> </a:t>
            </a:r>
            <a:r>
              <a:rPr sz="1650" spc="-75" dirty="0">
                <a:solidFill>
                  <a:srgbClr val="E68422"/>
                </a:solidFill>
                <a:latin typeface="Arial"/>
                <a:cs typeface="Arial"/>
              </a:rPr>
              <a:t>datasets</a:t>
            </a:r>
            <a:r>
              <a:rPr sz="1650" spc="-155" dirty="0">
                <a:solidFill>
                  <a:srgbClr val="E68422"/>
                </a:solidFill>
                <a:latin typeface="Arial"/>
                <a:cs typeface="Arial"/>
              </a:rPr>
              <a:t> </a:t>
            </a:r>
            <a:r>
              <a:rPr sz="1650" spc="25" dirty="0">
                <a:latin typeface="Arial"/>
                <a:cs typeface="Arial"/>
              </a:rPr>
              <a:t>to</a:t>
            </a:r>
            <a:r>
              <a:rPr sz="1650" spc="-175" dirty="0">
                <a:latin typeface="Arial"/>
                <a:cs typeface="Arial"/>
              </a:rPr>
              <a:t> </a:t>
            </a:r>
            <a:r>
              <a:rPr sz="1650" spc="-60" dirty="0">
                <a:latin typeface="Arial"/>
                <a:cs typeface="Arial"/>
              </a:rPr>
              <a:t>relevant  </a:t>
            </a:r>
            <a:r>
              <a:rPr sz="1650" spc="-55" dirty="0">
                <a:latin typeface="Arial"/>
                <a:cs typeface="Arial"/>
              </a:rPr>
              <a:t>public</a:t>
            </a:r>
            <a:r>
              <a:rPr sz="1650" spc="-170" dirty="0">
                <a:latin typeface="Arial"/>
                <a:cs typeface="Arial"/>
              </a:rPr>
              <a:t> </a:t>
            </a:r>
            <a:r>
              <a:rPr sz="1650" spc="-90" dirty="0">
                <a:latin typeface="Arial"/>
                <a:cs typeface="Arial"/>
              </a:rPr>
              <a:t>archives</a:t>
            </a:r>
            <a:endParaRPr sz="1650" dirty="0">
              <a:latin typeface="Arial"/>
              <a:cs typeface="Arial"/>
            </a:endParaRPr>
          </a:p>
          <a:p>
            <a:pPr marL="6843395" lvl="1" indent="-285750">
              <a:lnSpc>
                <a:spcPct val="100000"/>
              </a:lnSpc>
              <a:spcBef>
                <a:spcPts val="910"/>
              </a:spcBef>
              <a:buClr>
                <a:srgbClr val="6076B4"/>
              </a:buClr>
              <a:buFont typeface="Times New Roman"/>
              <a:buChar char="•"/>
              <a:tabLst>
                <a:tab pos="6842759" algn="l"/>
                <a:tab pos="6843395" algn="l"/>
              </a:tabLst>
            </a:pPr>
            <a:r>
              <a:rPr sz="1650" spc="-80" dirty="0">
                <a:latin typeface="Arial"/>
                <a:cs typeface="Arial"/>
              </a:rPr>
              <a:t>Develop</a:t>
            </a:r>
            <a:r>
              <a:rPr sz="1650" spc="-175" dirty="0">
                <a:latin typeface="Arial"/>
                <a:cs typeface="Arial"/>
              </a:rPr>
              <a:t> </a:t>
            </a:r>
            <a:r>
              <a:rPr sz="1650" spc="-85" dirty="0">
                <a:latin typeface="Arial"/>
                <a:cs typeface="Arial"/>
              </a:rPr>
              <a:t>reusable</a:t>
            </a:r>
            <a:r>
              <a:rPr sz="1650" spc="-175" dirty="0">
                <a:latin typeface="Arial"/>
                <a:cs typeface="Arial"/>
              </a:rPr>
              <a:t> </a:t>
            </a:r>
            <a:r>
              <a:rPr sz="1650" spc="-80" dirty="0">
                <a:solidFill>
                  <a:srgbClr val="E68422"/>
                </a:solidFill>
                <a:latin typeface="Arial"/>
                <a:cs typeface="Arial"/>
              </a:rPr>
              <a:t>modules</a:t>
            </a:r>
            <a:r>
              <a:rPr sz="1650" spc="-165" dirty="0">
                <a:solidFill>
                  <a:srgbClr val="E68422"/>
                </a:solidFill>
                <a:latin typeface="Arial"/>
                <a:cs typeface="Arial"/>
              </a:rPr>
              <a:t> </a:t>
            </a:r>
            <a:r>
              <a:rPr sz="1650" spc="-5" dirty="0">
                <a:solidFill>
                  <a:srgbClr val="E68422"/>
                </a:solidFill>
                <a:latin typeface="Arial"/>
                <a:cs typeface="Arial"/>
              </a:rPr>
              <a:t>for</a:t>
            </a:r>
            <a:r>
              <a:rPr sz="1650" spc="-160" dirty="0">
                <a:solidFill>
                  <a:srgbClr val="E68422"/>
                </a:solidFill>
                <a:latin typeface="Arial"/>
                <a:cs typeface="Arial"/>
              </a:rPr>
              <a:t> </a:t>
            </a:r>
            <a:r>
              <a:rPr sz="1650" spc="-70" dirty="0">
                <a:solidFill>
                  <a:srgbClr val="E68422"/>
                </a:solidFill>
                <a:latin typeface="Arial"/>
                <a:cs typeface="Arial"/>
              </a:rPr>
              <a:t>visualisations</a:t>
            </a:r>
            <a:endParaRPr sz="1650" dirty="0">
              <a:latin typeface="Arial"/>
              <a:cs typeface="Arial"/>
            </a:endParaRPr>
          </a:p>
          <a:p>
            <a:pPr marL="6843395" lvl="1" indent="-285750">
              <a:lnSpc>
                <a:spcPct val="100000"/>
              </a:lnSpc>
              <a:spcBef>
                <a:spcPts val="919"/>
              </a:spcBef>
              <a:buClr>
                <a:srgbClr val="6076B4"/>
              </a:buClr>
              <a:buFont typeface="Times New Roman"/>
              <a:buChar char="•"/>
              <a:tabLst>
                <a:tab pos="6842759" algn="l"/>
                <a:tab pos="6843395" algn="l"/>
              </a:tabLst>
            </a:pPr>
            <a:r>
              <a:rPr sz="1650" spc="-80" dirty="0">
                <a:solidFill>
                  <a:srgbClr val="E68422"/>
                </a:solidFill>
                <a:latin typeface="Arial"/>
                <a:cs typeface="Arial"/>
              </a:rPr>
              <a:t>Disseminate</a:t>
            </a:r>
            <a:r>
              <a:rPr sz="1650" spc="-160" dirty="0">
                <a:solidFill>
                  <a:srgbClr val="E68422"/>
                </a:solidFill>
                <a:latin typeface="Arial"/>
                <a:cs typeface="Arial"/>
              </a:rPr>
              <a:t> </a:t>
            </a:r>
            <a:r>
              <a:rPr sz="1650" spc="-60" dirty="0">
                <a:solidFill>
                  <a:srgbClr val="E68422"/>
                </a:solidFill>
                <a:latin typeface="Arial"/>
                <a:cs typeface="Arial"/>
              </a:rPr>
              <a:t>best</a:t>
            </a:r>
            <a:r>
              <a:rPr sz="1650" spc="-160" dirty="0">
                <a:solidFill>
                  <a:srgbClr val="E68422"/>
                </a:solidFill>
                <a:latin typeface="Arial"/>
                <a:cs typeface="Arial"/>
              </a:rPr>
              <a:t> </a:t>
            </a:r>
            <a:r>
              <a:rPr sz="1650" spc="-75" dirty="0">
                <a:solidFill>
                  <a:srgbClr val="E68422"/>
                </a:solidFill>
                <a:latin typeface="Arial"/>
                <a:cs typeface="Arial"/>
              </a:rPr>
              <a:t>practices</a:t>
            </a:r>
            <a:r>
              <a:rPr sz="1650" spc="-160" dirty="0">
                <a:solidFill>
                  <a:srgbClr val="E68422"/>
                </a:solidFill>
                <a:latin typeface="Arial"/>
                <a:cs typeface="Arial"/>
              </a:rPr>
              <a:t> </a:t>
            </a:r>
            <a:r>
              <a:rPr sz="1650" spc="-80" dirty="0">
                <a:latin typeface="Arial"/>
                <a:cs typeface="Arial"/>
              </a:rPr>
              <a:t>and</a:t>
            </a:r>
            <a:r>
              <a:rPr sz="1650" spc="-160" dirty="0">
                <a:latin typeface="Arial"/>
                <a:cs typeface="Arial"/>
              </a:rPr>
              <a:t> </a:t>
            </a:r>
            <a:r>
              <a:rPr sz="1650" spc="-40" dirty="0">
                <a:latin typeface="Arial"/>
                <a:cs typeface="Arial"/>
              </a:rPr>
              <a:t>tools</a:t>
            </a:r>
            <a:r>
              <a:rPr sz="1650" spc="-155" dirty="0">
                <a:latin typeface="Arial"/>
                <a:cs typeface="Arial"/>
              </a:rPr>
              <a:t> </a:t>
            </a:r>
            <a:r>
              <a:rPr sz="1650" spc="25" dirty="0">
                <a:latin typeface="Arial"/>
                <a:cs typeface="Arial"/>
              </a:rPr>
              <a:t>to</a:t>
            </a:r>
            <a:r>
              <a:rPr sz="1650" spc="-170" dirty="0">
                <a:latin typeface="Arial"/>
                <a:cs typeface="Arial"/>
              </a:rPr>
              <a:t> </a:t>
            </a:r>
            <a:r>
              <a:rPr sz="1650" spc="-45" dirty="0">
                <a:latin typeface="Arial"/>
                <a:cs typeface="Arial"/>
              </a:rPr>
              <a:t>national</a:t>
            </a:r>
            <a:r>
              <a:rPr sz="1650" spc="-140" dirty="0">
                <a:latin typeface="Arial"/>
                <a:cs typeface="Arial"/>
              </a:rPr>
              <a:t> </a:t>
            </a:r>
            <a:r>
              <a:rPr sz="1650" spc="-60" dirty="0">
                <a:latin typeface="Arial"/>
                <a:cs typeface="Arial"/>
              </a:rPr>
              <a:t>projects</a:t>
            </a:r>
            <a:endParaRPr sz="1650" dirty="0">
              <a:latin typeface="Arial"/>
              <a:cs typeface="Arial"/>
            </a:endParaRPr>
          </a:p>
        </p:txBody>
      </p:sp>
      <p:sp>
        <p:nvSpPr>
          <p:cNvPr id="3" name="object 3"/>
          <p:cNvSpPr txBox="1">
            <a:spLocks noGrp="1"/>
          </p:cNvSpPr>
          <p:nvPr>
            <p:ph type="title"/>
          </p:nvPr>
        </p:nvSpPr>
        <p:spPr>
          <a:xfrm>
            <a:off x="116338" y="32148"/>
            <a:ext cx="10285095" cy="1016000"/>
          </a:xfrm>
          <a:prstGeom prst="rect">
            <a:avLst/>
          </a:prstGeom>
        </p:spPr>
        <p:txBody>
          <a:bodyPr vert="horz" wrap="square" lIns="0" tIns="49530" rIns="0" bIns="0" rtlCol="0">
            <a:spAutoFit/>
          </a:bodyPr>
          <a:lstStyle/>
          <a:p>
            <a:pPr marL="12700" marR="5080">
              <a:lnSpc>
                <a:spcPts val="3800"/>
              </a:lnSpc>
              <a:spcBef>
                <a:spcPts val="390"/>
              </a:spcBef>
            </a:pPr>
            <a:r>
              <a:rPr sz="3300" spc="-110" dirty="0">
                <a:solidFill>
                  <a:srgbClr val="2F5897"/>
                </a:solidFill>
              </a:rPr>
              <a:t>Working</a:t>
            </a:r>
            <a:r>
              <a:rPr sz="3300" spc="-350" dirty="0">
                <a:solidFill>
                  <a:srgbClr val="2F5897"/>
                </a:solidFill>
              </a:rPr>
              <a:t> </a:t>
            </a:r>
            <a:r>
              <a:rPr sz="3300" spc="0" dirty="0">
                <a:solidFill>
                  <a:srgbClr val="2F5897"/>
                </a:solidFill>
              </a:rPr>
              <a:t>with</a:t>
            </a:r>
            <a:r>
              <a:rPr sz="3300" spc="-355" dirty="0">
                <a:solidFill>
                  <a:srgbClr val="2F5897"/>
                </a:solidFill>
              </a:rPr>
              <a:t> </a:t>
            </a:r>
            <a:r>
              <a:rPr sz="3300" spc="-85" dirty="0">
                <a:solidFill>
                  <a:srgbClr val="2F5897"/>
                </a:solidFill>
              </a:rPr>
              <a:t>Agricultural</a:t>
            </a:r>
            <a:r>
              <a:rPr sz="3300" spc="-315" dirty="0">
                <a:solidFill>
                  <a:srgbClr val="2F5897"/>
                </a:solidFill>
              </a:rPr>
              <a:t> </a:t>
            </a:r>
            <a:r>
              <a:rPr sz="3300" spc="-160" dirty="0">
                <a:solidFill>
                  <a:srgbClr val="2F5897"/>
                </a:solidFill>
              </a:rPr>
              <a:t>and</a:t>
            </a:r>
            <a:r>
              <a:rPr sz="3300" spc="-355" dirty="0">
                <a:solidFill>
                  <a:srgbClr val="2F5897"/>
                </a:solidFill>
              </a:rPr>
              <a:t> </a:t>
            </a:r>
            <a:r>
              <a:rPr sz="3300" spc="-114" dirty="0">
                <a:solidFill>
                  <a:srgbClr val="2F5897"/>
                </a:solidFill>
              </a:rPr>
              <a:t>Plant</a:t>
            </a:r>
            <a:r>
              <a:rPr sz="3300" spc="-325" dirty="0">
                <a:solidFill>
                  <a:srgbClr val="2F5897"/>
                </a:solidFill>
              </a:rPr>
              <a:t> </a:t>
            </a:r>
            <a:r>
              <a:rPr sz="3300" spc="-190" dirty="0">
                <a:solidFill>
                  <a:srgbClr val="2F5897"/>
                </a:solidFill>
              </a:rPr>
              <a:t>research</a:t>
            </a:r>
            <a:r>
              <a:rPr sz="3300" spc="-355" dirty="0">
                <a:solidFill>
                  <a:srgbClr val="2F5897"/>
                </a:solidFill>
              </a:rPr>
              <a:t> </a:t>
            </a:r>
            <a:r>
              <a:rPr sz="3300" spc="-114" dirty="0">
                <a:solidFill>
                  <a:srgbClr val="2F5897"/>
                </a:solidFill>
              </a:rPr>
              <a:t>communities</a:t>
            </a:r>
            <a:r>
              <a:rPr sz="3300" spc="-325" dirty="0">
                <a:solidFill>
                  <a:srgbClr val="2F5897"/>
                </a:solidFill>
              </a:rPr>
              <a:t> </a:t>
            </a:r>
            <a:r>
              <a:rPr sz="3300" spc="60" dirty="0">
                <a:solidFill>
                  <a:srgbClr val="2F5897"/>
                </a:solidFill>
              </a:rPr>
              <a:t>to  </a:t>
            </a:r>
            <a:r>
              <a:rPr sz="3300" spc="-100" dirty="0">
                <a:solidFill>
                  <a:srgbClr val="2F5897"/>
                </a:solidFill>
              </a:rPr>
              <a:t>drive</a:t>
            </a:r>
            <a:r>
              <a:rPr sz="3300" spc="-350" dirty="0">
                <a:solidFill>
                  <a:srgbClr val="2F5897"/>
                </a:solidFill>
              </a:rPr>
              <a:t> </a:t>
            </a:r>
            <a:r>
              <a:rPr sz="3300" spc="-105" dirty="0">
                <a:solidFill>
                  <a:srgbClr val="2F5897"/>
                </a:solidFill>
              </a:rPr>
              <a:t>data</a:t>
            </a:r>
            <a:r>
              <a:rPr sz="3300" spc="-350" dirty="0">
                <a:solidFill>
                  <a:srgbClr val="2F5897"/>
                </a:solidFill>
              </a:rPr>
              <a:t> </a:t>
            </a:r>
            <a:r>
              <a:rPr sz="3300" spc="-200" dirty="0">
                <a:solidFill>
                  <a:srgbClr val="2F5897"/>
                </a:solidFill>
              </a:rPr>
              <a:t>exchange</a:t>
            </a:r>
            <a:r>
              <a:rPr sz="3300" spc="-350" dirty="0">
                <a:solidFill>
                  <a:srgbClr val="2F5897"/>
                </a:solidFill>
              </a:rPr>
              <a:t> </a:t>
            </a:r>
            <a:r>
              <a:rPr sz="3300" spc="-160" dirty="0">
                <a:solidFill>
                  <a:srgbClr val="2F5897"/>
                </a:solidFill>
              </a:rPr>
              <a:t>and</a:t>
            </a:r>
            <a:r>
              <a:rPr sz="3300" spc="-350" dirty="0">
                <a:solidFill>
                  <a:srgbClr val="2F5897"/>
                </a:solidFill>
              </a:rPr>
              <a:t> </a:t>
            </a:r>
            <a:r>
              <a:rPr sz="3300" spc="-135" dirty="0">
                <a:solidFill>
                  <a:srgbClr val="2F5897"/>
                </a:solidFill>
              </a:rPr>
              <a:t>genome-wide</a:t>
            </a:r>
            <a:r>
              <a:rPr sz="3300" spc="-350" dirty="0">
                <a:solidFill>
                  <a:srgbClr val="2F5897"/>
                </a:solidFill>
              </a:rPr>
              <a:t> </a:t>
            </a:r>
            <a:r>
              <a:rPr sz="3300" spc="-185" dirty="0">
                <a:solidFill>
                  <a:srgbClr val="2F5897"/>
                </a:solidFill>
              </a:rPr>
              <a:t>analysis</a:t>
            </a:r>
            <a:r>
              <a:rPr sz="3300" spc="-325" dirty="0">
                <a:solidFill>
                  <a:srgbClr val="2F5897"/>
                </a:solidFill>
              </a:rPr>
              <a:t> </a:t>
            </a:r>
            <a:r>
              <a:rPr sz="3300" spc="0" dirty="0">
                <a:solidFill>
                  <a:srgbClr val="2F5897"/>
                </a:solidFill>
              </a:rPr>
              <a:t>of</a:t>
            </a:r>
            <a:r>
              <a:rPr sz="3300" spc="-330" dirty="0">
                <a:solidFill>
                  <a:srgbClr val="2F5897"/>
                </a:solidFill>
              </a:rPr>
              <a:t> </a:t>
            </a:r>
            <a:r>
              <a:rPr sz="3300" spc="-120" dirty="0">
                <a:solidFill>
                  <a:srgbClr val="2F5897"/>
                </a:solidFill>
              </a:rPr>
              <a:t>crop</a:t>
            </a:r>
            <a:r>
              <a:rPr sz="3300" spc="-350" dirty="0">
                <a:solidFill>
                  <a:srgbClr val="2F5897"/>
                </a:solidFill>
              </a:rPr>
              <a:t> </a:t>
            </a:r>
            <a:r>
              <a:rPr sz="3300" spc="-114" dirty="0">
                <a:solidFill>
                  <a:srgbClr val="2F5897"/>
                </a:solidFill>
              </a:rPr>
              <a:t>plants</a:t>
            </a:r>
            <a:endParaRPr sz="3300" dirty="0"/>
          </a:p>
        </p:txBody>
      </p:sp>
      <p:sp>
        <p:nvSpPr>
          <p:cNvPr id="4" name="object 4"/>
          <p:cNvSpPr/>
          <p:nvPr/>
        </p:nvSpPr>
        <p:spPr>
          <a:xfrm>
            <a:off x="520700" y="1612900"/>
            <a:ext cx="4724400" cy="32512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298700" y="2768600"/>
            <a:ext cx="3187700" cy="28956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28600" y="6007100"/>
            <a:ext cx="1511300" cy="33020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086600" y="6223000"/>
            <a:ext cx="787400" cy="4445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562600" y="6261100"/>
            <a:ext cx="1130300"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140200" y="6337300"/>
            <a:ext cx="1079500" cy="2794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2159000" y="6045200"/>
            <a:ext cx="1803400" cy="609600"/>
          </a:xfrm>
          <a:prstGeom prst="rect">
            <a:avLst/>
          </a:prstGeom>
          <a:blipFill>
            <a:blip r:embed="rId8" cstate="print"/>
            <a:stretch>
              <a:fillRect/>
            </a:stretch>
          </a:blipFill>
        </p:spPr>
        <p:txBody>
          <a:bodyPr wrap="square" lIns="0" tIns="0" rIns="0" bIns="0" rtlCol="0"/>
          <a:lstStyle/>
          <a:p>
            <a:endParaRPr/>
          </a:p>
        </p:txBody>
      </p:sp>
      <p:sp>
        <p:nvSpPr>
          <p:cNvPr id="11" name="object 11"/>
          <p:cNvSpPr txBox="1"/>
          <p:nvPr/>
        </p:nvSpPr>
        <p:spPr>
          <a:xfrm>
            <a:off x="169228" y="6394450"/>
            <a:ext cx="1812925" cy="215900"/>
          </a:xfrm>
          <a:prstGeom prst="rect">
            <a:avLst/>
          </a:prstGeom>
        </p:spPr>
        <p:txBody>
          <a:bodyPr vert="horz" wrap="square" lIns="0" tIns="12700" rIns="0" bIns="0" rtlCol="0">
            <a:spAutoFit/>
          </a:bodyPr>
          <a:lstStyle/>
          <a:p>
            <a:pPr marL="12700">
              <a:lnSpc>
                <a:spcPct val="100000"/>
              </a:lnSpc>
              <a:spcBef>
                <a:spcPts val="100"/>
              </a:spcBef>
            </a:pPr>
            <a:r>
              <a:rPr sz="1250" spc="-70" dirty="0">
                <a:solidFill>
                  <a:srgbClr val="3399FF"/>
                </a:solidFill>
                <a:latin typeface="Arial"/>
                <a:cs typeface="Arial"/>
              </a:rPr>
              <a:t>https://brapi.org/partners.php</a:t>
            </a:r>
            <a:endParaRPr sz="1250">
              <a:latin typeface="Arial"/>
              <a:cs typeface="Arial"/>
            </a:endParaRPr>
          </a:p>
        </p:txBody>
      </p:sp>
      <p:sp>
        <p:nvSpPr>
          <p:cNvPr id="12" name="object 12"/>
          <p:cNvSpPr/>
          <p:nvPr/>
        </p:nvSpPr>
        <p:spPr>
          <a:xfrm>
            <a:off x="181928" y="6592041"/>
            <a:ext cx="1746250" cy="0"/>
          </a:xfrm>
          <a:custGeom>
            <a:avLst/>
            <a:gdLst/>
            <a:ahLst/>
            <a:cxnLst/>
            <a:rect l="l" t="t" r="r" b="b"/>
            <a:pathLst>
              <a:path w="1746250">
                <a:moveTo>
                  <a:pt x="0" y="0"/>
                </a:moveTo>
                <a:lnTo>
                  <a:pt x="1746249" y="0"/>
                </a:lnTo>
              </a:path>
            </a:pathLst>
          </a:custGeom>
          <a:ln w="52917">
            <a:solidFill>
              <a:srgbClr val="3399FF"/>
            </a:solidFill>
          </a:ln>
        </p:spPr>
        <p:txBody>
          <a:bodyPr wrap="square" lIns="0" tIns="0" rIns="0" bIns="0" rtlCol="0"/>
          <a:lstStyle/>
          <a:p>
            <a:endParaRPr/>
          </a:p>
        </p:txBody>
      </p:sp>
      <p:sp>
        <p:nvSpPr>
          <p:cNvPr id="13" name="object 13"/>
          <p:cNvSpPr/>
          <p:nvPr/>
        </p:nvSpPr>
        <p:spPr>
          <a:xfrm>
            <a:off x="8356600" y="6235700"/>
            <a:ext cx="787400" cy="546100"/>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48849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02400" y="38100"/>
            <a:ext cx="5689600" cy="68199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06437" y="275166"/>
            <a:ext cx="7545070" cy="533400"/>
          </a:xfrm>
          <a:prstGeom prst="rect">
            <a:avLst/>
          </a:prstGeom>
        </p:spPr>
        <p:txBody>
          <a:bodyPr vert="horz" wrap="square" lIns="0" tIns="16510" rIns="0" bIns="0" rtlCol="0">
            <a:spAutoFit/>
          </a:bodyPr>
          <a:lstStyle/>
          <a:p>
            <a:pPr marL="12700">
              <a:lnSpc>
                <a:spcPct val="100000"/>
              </a:lnSpc>
              <a:spcBef>
                <a:spcPts val="130"/>
              </a:spcBef>
            </a:pPr>
            <a:r>
              <a:rPr sz="3300" spc="-135" dirty="0"/>
              <a:t>Federation</a:t>
            </a:r>
            <a:r>
              <a:rPr sz="3300" spc="-355" dirty="0"/>
              <a:t> </a:t>
            </a:r>
            <a:r>
              <a:rPr sz="3300" spc="0" dirty="0"/>
              <a:t>of</a:t>
            </a:r>
            <a:r>
              <a:rPr sz="3300" spc="-330" dirty="0"/>
              <a:t> </a:t>
            </a:r>
            <a:r>
              <a:rPr sz="3300" spc="-155" dirty="0"/>
              <a:t>human</a:t>
            </a:r>
            <a:r>
              <a:rPr sz="3300" spc="-355" dirty="0"/>
              <a:t> </a:t>
            </a:r>
            <a:r>
              <a:rPr sz="3300" spc="-160" dirty="0"/>
              <a:t>genome</a:t>
            </a:r>
            <a:r>
              <a:rPr sz="3300" spc="-360" dirty="0"/>
              <a:t> </a:t>
            </a:r>
            <a:r>
              <a:rPr sz="3300" spc="-105" dirty="0"/>
              <a:t>data:</a:t>
            </a:r>
            <a:r>
              <a:rPr sz="3300" spc="-315" dirty="0"/>
              <a:t> </a:t>
            </a:r>
            <a:r>
              <a:rPr sz="3300" i="1" spc="-235" dirty="0">
                <a:latin typeface="Arial"/>
                <a:cs typeface="Arial"/>
              </a:rPr>
              <a:t>localEGA</a:t>
            </a:r>
            <a:endParaRPr sz="3300">
              <a:latin typeface="Arial"/>
              <a:cs typeface="Arial"/>
            </a:endParaRPr>
          </a:p>
        </p:txBody>
      </p:sp>
      <p:sp>
        <p:nvSpPr>
          <p:cNvPr id="4" name="object 4"/>
          <p:cNvSpPr txBox="1"/>
          <p:nvPr/>
        </p:nvSpPr>
        <p:spPr>
          <a:xfrm>
            <a:off x="698500" y="1411816"/>
            <a:ext cx="4563110" cy="3035300"/>
          </a:xfrm>
          <a:prstGeom prst="rect">
            <a:avLst/>
          </a:prstGeom>
        </p:spPr>
        <p:txBody>
          <a:bodyPr vert="horz" wrap="square" lIns="0" tIns="16510" rIns="0" bIns="0" rtlCol="0">
            <a:spAutoFit/>
          </a:bodyPr>
          <a:lstStyle/>
          <a:p>
            <a:pPr marL="355600" indent="-342900">
              <a:lnSpc>
                <a:spcPts val="2280"/>
              </a:lnSpc>
              <a:spcBef>
                <a:spcPts val="130"/>
              </a:spcBef>
              <a:buClr>
                <a:srgbClr val="6076B4"/>
              </a:buClr>
              <a:buChar char="•"/>
              <a:tabLst>
                <a:tab pos="354965" algn="l"/>
                <a:tab pos="355600" algn="l"/>
              </a:tabLst>
            </a:pPr>
            <a:r>
              <a:rPr sz="2050" spc="-90" dirty="0">
                <a:latin typeface="Arial"/>
                <a:cs typeface="Arial"/>
              </a:rPr>
              <a:t>Many</a:t>
            </a:r>
            <a:r>
              <a:rPr sz="2050" spc="-215" dirty="0">
                <a:latin typeface="Arial"/>
                <a:cs typeface="Arial"/>
              </a:rPr>
              <a:t> </a:t>
            </a:r>
            <a:r>
              <a:rPr sz="2050" spc="-60" dirty="0">
                <a:latin typeface="Arial"/>
                <a:cs typeface="Arial"/>
              </a:rPr>
              <a:t>national</a:t>
            </a:r>
            <a:r>
              <a:rPr sz="2050" spc="-200" dirty="0">
                <a:latin typeface="Arial"/>
                <a:cs typeface="Arial"/>
              </a:rPr>
              <a:t> </a:t>
            </a:r>
            <a:r>
              <a:rPr sz="2050" spc="-90" dirty="0">
                <a:latin typeface="Arial"/>
                <a:cs typeface="Arial"/>
              </a:rPr>
              <a:t>datasets</a:t>
            </a:r>
            <a:r>
              <a:rPr sz="2050" spc="-204" dirty="0">
                <a:latin typeface="Arial"/>
                <a:cs typeface="Arial"/>
              </a:rPr>
              <a:t> </a:t>
            </a:r>
            <a:r>
              <a:rPr sz="2050" spc="-5" dirty="0">
                <a:latin typeface="Arial"/>
                <a:cs typeface="Arial"/>
              </a:rPr>
              <a:t>from</a:t>
            </a:r>
            <a:r>
              <a:rPr sz="2050" spc="-240" dirty="0">
                <a:latin typeface="Arial"/>
                <a:cs typeface="Arial"/>
              </a:rPr>
              <a:t> </a:t>
            </a:r>
            <a:r>
              <a:rPr sz="2050" spc="-90" dirty="0">
                <a:latin typeface="Arial"/>
                <a:cs typeface="Arial"/>
              </a:rPr>
              <a:t>human</a:t>
            </a:r>
            <a:endParaRPr sz="2050">
              <a:latin typeface="Arial"/>
              <a:cs typeface="Arial"/>
            </a:endParaRPr>
          </a:p>
          <a:p>
            <a:pPr marL="355600" marR="5080">
              <a:lnSpc>
                <a:spcPct val="65000"/>
              </a:lnSpc>
              <a:spcBef>
                <a:spcPts val="685"/>
              </a:spcBef>
            </a:pPr>
            <a:r>
              <a:rPr sz="2050" spc="-110" dirty="0">
                <a:latin typeface="Arial"/>
                <a:cs typeface="Arial"/>
              </a:rPr>
              <a:t>research</a:t>
            </a:r>
            <a:r>
              <a:rPr sz="2050" spc="-220" dirty="0">
                <a:latin typeface="Arial"/>
                <a:cs typeface="Arial"/>
              </a:rPr>
              <a:t> </a:t>
            </a:r>
            <a:r>
              <a:rPr sz="2050" spc="-60" dirty="0">
                <a:latin typeface="Arial"/>
                <a:cs typeface="Arial"/>
              </a:rPr>
              <a:t>participants</a:t>
            </a:r>
            <a:r>
              <a:rPr sz="2050" spc="-200" dirty="0">
                <a:latin typeface="Arial"/>
                <a:cs typeface="Arial"/>
              </a:rPr>
              <a:t> </a:t>
            </a:r>
            <a:r>
              <a:rPr sz="2050" spc="-130" dirty="0">
                <a:latin typeface="Arial"/>
                <a:cs typeface="Arial"/>
              </a:rPr>
              <a:t>needs</a:t>
            </a:r>
            <a:r>
              <a:rPr sz="2050" spc="-200" dirty="0">
                <a:latin typeface="Arial"/>
                <a:cs typeface="Arial"/>
              </a:rPr>
              <a:t> </a:t>
            </a:r>
            <a:r>
              <a:rPr sz="2050" spc="40" dirty="0">
                <a:latin typeface="Arial"/>
                <a:cs typeface="Arial"/>
              </a:rPr>
              <a:t>to</a:t>
            </a:r>
            <a:r>
              <a:rPr sz="2050" spc="-220" dirty="0">
                <a:latin typeface="Arial"/>
                <a:cs typeface="Arial"/>
              </a:rPr>
              <a:t> </a:t>
            </a:r>
            <a:r>
              <a:rPr sz="2050" spc="-90" dirty="0">
                <a:latin typeface="Arial"/>
                <a:cs typeface="Arial"/>
              </a:rPr>
              <a:t>be</a:t>
            </a:r>
            <a:r>
              <a:rPr sz="2050" spc="-210" dirty="0">
                <a:latin typeface="Arial"/>
                <a:cs typeface="Arial"/>
              </a:rPr>
              <a:t> </a:t>
            </a:r>
            <a:r>
              <a:rPr sz="2050" spc="-60" dirty="0">
                <a:latin typeface="Arial"/>
                <a:cs typeface="Arial"/>
              </a:rPr>
              <a:t>stored  </a:t>
            </a:r>
            <a:r>
              <a:rPr sz="2050" spc="-65" dirty="0">
                <a:latin typeface="Arial"/>
                <a:cs typeface="Arial"/>
              </a:rPr>
              <a:t>locally</a:t>
            </a:r>
            <a:endParaRPr sz="2050">
              <a:latin typeface="Arial"/>
              <a:cs typeface="Arial"/>
            </a:endParaRPr>
          </a:p>
          <a:p>
            <a:pPr>
              <a:lnSpc>
                <a:spcPct val="100000"/>
              </a:lnSpc>
            </a:pPr>
            <a:endParaRPr sz="2100">
              <a:latin typeface="Times New Roman"/>
              <a:cs typeface="Times New Roman"/>
            </a:endParaRPr>
          </a:p>
          <a:p>
            <a:pPr>
              <a:lnSpc>
                <a:spcPct val="100000"/>
              </a:lnSpc>
              <a:spcBef>
                <a:spcPts val="40"/>
              </a:spcBef>
            </a:pPr>
            <a:endParaRPr sz="1950">
              <a:latin typeface="Times New Roman"/>
              <a:cs typeface="Times New Roman"/>
            </a:endParaRPr>
          </a:p>
          <a:p>
            <a:pPr marL="355600" marR="319405" indent="-342900">
              <a:lnSpc>
                <a:spcPct val="65000"/>
              </a:lnSpc>
              <a:buClr>
                <a:srgbClr val="6076B4"/>
              </a:buClr>
              <a:buChar char="•"/>
              <a:tabLst>
                <a:tab pos="354965" algn="l"/>
                <a:tab pos="355600" algn="l"/>
              </a:tabLst>
            </a:pPr>
            <a:r>
              <a:rPr sz="2050" spc="-195" dirty="0">
                <a:latin typeface="Arial"/>
                <a:cs typeface="Arial"/>
              </a:rPr>
              <a:t>ELIXIR-EXCELERATE </a:t>
            </a:r>
            <a:r>
              <a:rPr sz="2050" spc="-80" dirty="0">
                <a:latin typeface="Arial"/>
                <a:cs typeface="Arial"/>
              </a:rPr>
              <a:t>developing  “localEGA”</a:t>
            </a:r>
            <a:r>
              <a:rPr sz="2050" spc="-220" dirty="0">
                <a:latin typeface="Arial"/>
                <a:cs typeface="Arial"/>
              </a:rPr>
              <a:t> </a:t>
            </a:r>
            <a:r>
              <a:rPr sz="2050" spc="-125" dirty="0">
                <a:latin typeface="Arial"/>
                <a:cs typeface="Arial"/>
              </a:rPr>
              <a:t>–</a:t>
            </a:r>
            <a:r>
              <a:rPr sz="2050" spc="-225" dirty="0">
                <a:latin typeface="Arial"/>
                <a:cs typeface="Arial"/>
              </a:rPr>
              <a:t> </a:t>
            </a:r>
            <a:r>
              <a:rPr sz="2050" spc="-110" dirty="0">
                <a:latin typeface="Arial"/>
                <a:cs typeface="Arial"/>
              </a:rPr>
              <a:t>shared</a:t>
            </a:r>
            <a:r>
              <a:rPr sz="2050" spc="-225" dirty="0">
                <a:latin typeface="Arial"/>
                <a:cs typeface="Arial"/>
              </a:rPr>
              <a:t> </a:t>
            </a:r>
            <a:r>
              <a:rPr sz="2050" spc="-60" dirty="0">
                <a:latin typeface="Arial"/>
                <a:cs typeface="Arial"/>
              </a:rPr>
              <a:t>metadata</a:t>
            </a:r>
            <a:r>
              <a:rPr sz="2050" spc="-225" dirty="0">
                <a:latin typeface="Arial"/>
                <a:cs typeface="Arial"/>
              </a:rPr>
              <a:t> </a:t>
            </a:r>
            <a:r>
              <a:rPr sz="2050" spc="-145" dirty="0">
                <a:latin typeface="Arial"/>
                <a:cs typeface="Arial"/>
              </a:rPr>
              <a:t>(FAIR)</a:t>
            </a:r>
            <a:endParaRPr sz="2050">
              <a:latin typeface="Arial"/>
              <a:cs typeface="Arial"/>
            </a:endParaRPr>
          </a:p>
          <a:p>
            <a:pPr marL="355600">
              <a:lnSpc>
                <a:spcPts val="2100"/>
              </a:lnSpc>
            </a:pPr>
            <a:r>
              <a:rPr sz="2050" spc="-100" dirty="0">
                <a:latin typeface="Arial"/>
                <a:cs typeface="Arial"/>
              </a:rPr>
              <a:t>and</a:t>
            </a:r>
            <a:r>
              <a:rPr sz="2050" spc="-220" dirty="0">
                <a:latin typeface="Arial"/>
                <a:cs typeface="Arial"/>
              </a:rPr>
              <a:t> </a:t>
            </a:r>
            <a:r>
              <a:rPr sz="2050" spc="-75" dirty="0">
                <a:latin typeface="Arial"/>
                <a:cs typeface="Arial"/>
              </a:rPr>
              <a:t>local</a:t>
            </a:r>
            <a:r>
              <a:rPr sz="2050" spc="-195" dirty="0">
                <a:latin typeface="Arial"/>
                <a:cs typeface="Arial"/>
              </a:rPr>
              <a:t> </a:t>
            </a:r>
            <a:r>
              <a:rPr sz="2050" spc="-60" dirty="0">
                <a:latin typeface="Arial"/>
                <a:cs typeface="Arial"/>
              </a:rPr>
              <a:t>data</a:t>
            </a:r>
            <a:r>
              <a:rPr sz="2050" spc="-220" dirty="0">
                <a:latin typeface="Arial"/>
                <a:cs typeface="Arial"/>
              </a:rPr>
              <a:t> </a:t>
            </a:r>
            <a:r>
              <a:rPr sz="2050" spc="-60" dirty="0">
                <a:latin typeface="Arial"/>
                <a:cs typeface="Arial"/>
              </a:rPr>
              <a:t>store</a:t>
            </a:r>
            <a:r>
              <a:rPr sz="2050" spc="-215" dirty="0">
                <a:latin typeface="Arial"/>
                <a:cs typeface="Arial"/>
              </a:rPr>
              <a:t> </a:t>
            </a:r>
            <a:r>
              <a:rPr sz="2050" spc="-114" dirty="0">
                <a:latin typeface="Arial"/>
                <a:cs typeface="Arial"/>
              </a:rPr>
              <a:t>(secure)</a:t>
            </a:r>
            <a:endParaRPr sz="2050">
              <a:latin typeface="Arial"/>
              <a:cs typeface="Arial"/>
            </a:endParaRPr>
          </a:p>
          <a:p>
            <a:pPr>
              <a:lnSpc>
                <a:spcPct val="100000"/>
              </a:lnSpc>
            </a:pPr>
            <a:endParaRPr sz="2100">
              <a:latin typeface="Times New Roman"/>
              <a:cs typeface="Times New Roman"/>
            </a:endParaRPr>
          </a:p>
          <a:p>
            <a:pPr marL="355600" marR="276225" indent="-342900">
              <a:lnSpc>
                <a:spcPct val="65000"/>
              </a:lnSpc>
              <a:spcBef>
                <a:spcPts val="1890"/>
              </a:spcBef>
              <a:buClr>
                <a:srgbClr val="6076B4"/>
              </a:buClr>
              <a:buChar char="•"/>
              <a:tabLst>
                <a:tab pos="354965" algn="l"/>
                <a:tab pos="355600" algn="l"/>
              </a:tabLst>
            </a:pPr>
            <a:r>
              <a:rPr sz="2050" spc="-55" dirty="0">
                <a:latin typeface="Arial"/>
                <a:cs typeface="Arial"/>
              </a:rPr>
              <a:t>Linking</a:t>
            </a:r>
            <a:r>
              <a:rPr sz="2050" spc="-220" dirty="0">
                <a:latin typeface="Arial"/>
                <a:cs typeface="Arial"/>
              </a:rPr>
              <a:t> </a:t>
            </a:r>
            <a:r>
              <a:rPr sz="2050" spc="-75" dirty="0">
                <a:latin typeface="Arial"/>
                <a:cs typeface="Arial"/>
              </a:rPr>
              <a:t>local</a:t>
            </a:r>
            <a:r>
              <a:rPr sz="2050" spc="-200" dirty="0">
                <a:latin typeface="Arial"/>
                <a:cs typeface="Arial"/>
              </a:rPr>
              <a:t> </a:t>
            </a:r>
            <a:r>
              <a:rPr sz="2050" spc="-195" dirty="0">
                <a:latin typeface="Arial"/>
                <a:cs typeface="Arial"/>
              </a:rPr>
              <a:t>EGA</a:t>
            </a:r>
            <a:r>
              <a:rPr sz="2050" spc="-225" dirty="0">
                <a:latin typeface="Arial"/>
                <a:cs typeface="Arial"/>
              </a:rPr>
              <a:t> </a:t>
            </a:r>
            <a:r>
              <a:rPr sz="2050" spc="40" dirty="0">
                <a:latin typeface="Arial"/>
                <a:cs typeface="Arial"/>
              </a:rPr>
              <a:t>to</a:t>
            </a:r>
            <a:r>
              <a:rPr sz="2050" spc="-225" dirty="0">
                <a:latin typeface="Arial"/>
                <a:cs typeface="Arial"/>
              </a:rPr>
              <a:t> </a:t>
            </a:r>
            <a:r>
              <a:rPr sz="2050" spc="-60" dirty="0">
                <a:latin typeface="Arial"/>
                <a:cs typeface="Arial"/>
              </a:rPr>
              <a:t>national</a:t>
            </a:r>
            <a:r>
              <a:rPr sz="2050" spc="-200" dirty="0">
                <a:latin typeface="Arial"/>
                <a:cs typeface="Arial"/>
              </a:rPr>
              <a:t> </a:t>
            </a:r>
            <a:r>
              <a:rPr sz="2050" spc="-100" dirty="0">
                <a:latin typeface="Arial"/>
                <a:cs typeface="Arial"/>
              </a:rPr>
              <a:t>clouds</a:t>
            </a:r>
            <a:r>
              <a:rPr sz="2050" spc="-200" dirty="0">
                <a:latin typeface="Arial"/>
                <a:cs typeface="Arial"/>
              </a:rPr>
              <a:t> </a:t>
            </a:r>
            <a:r>
              <a:rPr sz="2050" spc="-125" dirty="0">
                <a:latin typeface="Arial"/>
                <a:cs typeface="Arial"/>
              </a:rPr>
              <a:t>–  </a:t>
            </a:r>
            <a:r>
              <a:rPr sz="2050" spc="-100" dirty="0">
                <a:latin typeface="Arial"/>
                <a:cs typeface="Arial"/>
              </a:rPr>
              <a:t>and </a:t>
            </a:r>
            <a:r>
              <a:rPr sz="2050" spc="-45" dirty="0">
                <a:latin typeface="Arial"/>
                <a:cs typeface="Arial"/>
              </a:rPr>
              <a:t>international</a:t>
            </a:r>
            <a:r>
              <a:rPr sz="2050" spc="-365" dirty="0">
                <a:latin typeface="Arial"/>
                <a:cs typeface="Arial"/>
              </a:rPr>
              <a:t> </a:t>
            </a:r>
            <a:r>
              <a:rPr sz="2050" spc="-170" dirty="0">
                <a:latin typeface="Arial"/>
                <a:cs typeface="Arial"/>
              </a:rPr>
              <a:t>access </a:t>
            </a:r>
            <a:r>
              <a:rPr sz="2050" spc="-125" dirty="0">
                <a:latin typeface="Arial"/>
                <a:cs typeface="Arial"/>
              </a:rPr>
              <a:t>(ELIXIR-AAI)</a:t>
            </a:r>
            <a:endParaRPr sz="2050">
              <a:latin typeface="Arial"/>
              <a:cs typeface="Arial"/>
            </a:endParaRPr>
          </a:p>
        </p:txBody>
      </p:sp>
      <p:sp>
        <p:nvSpPr>
          <p:cNvPr id="5" name="object 5"/>
          <p:cNvSpPr txBox="1"/>
          <p:nvPr/>
        </p:nvSpPr>
        <p:spPr>
          <a:xfrm>
            <a:off x="698500" y="4904316"/>
            <a:ext cx="4363085" cy="812800"/>
          </a:xfrm>
          <a:prstGeom prst="rect">
            <a:avLst/>
          </a:prstGeom>
        </p:spPr>
        <p:txBody>
          <a:bodyPr vert="horz" wrap="square" lIns="0" tIns="126365" rIns="0" bIns="0" rtlCol="0">
            <a:spAutoFit/>
          </a:bodyPr>
          <a:lstStyle/>
          <a:p>
            <a:pPr marL="355600" marR="5080" indent="-342900">
              <a:lnSpc>
                <a:spcPct val="65000"/>
              </a:lnSpc>
              <a:spcBef>
                <a:spcPts val="995"/>
              </a:spcBef>
              <a:buClr>
                <a:srgbClr val="6076B4"/>
              </a:buClr>
              <a:buChar char="•"/>
              <a:tabLst>
                <a:tab pos="354965" algn="l"/>
                <a:tab pos="355600" algn="l"/>
              </a:tabLst>
            </a:pPr>
            <a:r>
              <a:rPr sz="2050" spc="-45" dirty="0">
                <a:latin typeface="Arial"/>
                <a:cs typeface="Arial"/>
              </a:rPr>
              <a:t>Distributed computation </a:t>
            </a:r>
            <a:r>
              <a:rPr sz="2050" spc="-100" dirty="0">
                <a:latin typeface="Arial"/>
                <a:cs typeface="Arial"/>
              </a:rPr>
              <a:t>and  </a:t>
            </a:r>
            <a:r>
              <a:rPr sz="2050" spc="-70" dirty="0">
                <a:latin typeface="Arial"/>
                <a:cs typeface="Arial"/>
              </a:rPr>
              <a:t>reproducible</a:t>
            </a:r>
            <a:r>
              <a:rPr sz="2050" spc="-229" dirty="0">
                <a:latin typeface="Arial"/>
                <a:cs typeface="Arial"/>
              </a:rPr>
              <a:t> </a:t>
            </a:r>
            <a:r>
              <a:rPr sz="2050" spc="-114" dirty="0">
                <a:latin typeface="Arial"/>
                <a:cs typeface="Arial"/>
              </a:rPr>
              <a:t>science:</a:t>
            </a:r>
            <a:r>
              <a:rPr sz="2050" spc="-215" dirty="0">
                <a:latin typeface="Arial"/>
                <a:cs typeface="Arial"/>
              </a:rPr>
              <a:t> </a:t>
            </a:r>
            <a:r>
              <a:rPr sz="2050" spc="-45" dirty="0">
                <a:latin typeface="Arial"/>
                <a:cs typeface="Arial"/>
              </a:rPr>
              <a:t>tools,</a:t>
            </a:r>
            <a:r>
              <a:rPr sz="2050" spc="-215" dirty="0">
                <a:latin typeface="Arial"/>
                <a:cs typeface="Arial"/>
              </a:rPr>
              <a:t> </a:t>
            </a:r>
            <a:r>
              <a:rPr sz="2050" spc="-50" dirty="0">
                <a:latin typeface="Arial"/>
                <a:cs typeface="Arial"/>
              </a:rPr>
              <a:t>workflows</a:t>
            </a:r>
            <a:endParaRPr sz="2050">
              <a:latin typeface="Arial"/>
              <a:cs typeface="Arial"/>
            </a:endParaRPr>
          </a:p>
          <a:p>
            <a:pPr marL="355600">
              <a:lnSpc>
                <a:spcPts val="2100"/>
              </a:lnSpc>
            </a:pPr>
            <a:r>
              <a:rPr sz="2050" spc="-100" dirty="0">
                <a:latin typeface="Arial"/>
                <a:cs typeface="Arial"/>
              </a:rPr>
              <a:t>and</a:t>
            </a:r>
            <a:r>
              <a:rPr sz="2050" spc="-220" dirty="0">
                <a:latin typeface="Arial"/>
                <a:cs typeface="Arial"/>
              </a:rPr>
              <a:t> </a:t>
            </a:r>
            <a:r>
              <a:rPr sz="2050" spc="-80" dirty="0">
                <a:latin typeface="Arial"/>
                <a:cs typeface="Arial"/>
              </a:rPr>
              <a:t>containers</a:t>
            </a:r>
            <a:endParaRPr sz="2050">
              <a:latin typeface="Arial"/>
              <a:cs typeface="Arial"/>
            </a:endParaRPr>
          </a:p>
        </p:txBody>
      </p:sp>
      <p:sp>
        <p:nvSpPr>
          <p:cNvPr id="6" name="object 6"/>
          <p:cNvSpPr/>
          <p:nvPr/>
        </p:nvSpPr>
        <p:spPr>
          <a:xfrm>
            <a:off x="11582400" y="2717800"/>
            <a:ext cx="520700" cy="508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1582400" y="3276600"/>
            <a:ext cx="520700" cy="520700"/>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10032489" y="5264206"/>
            <a:ext cx="1217295" cy="204470"/>
          </a:xfrm>
          <a:prstGeom prst="rect">
            <a:avLst/>
          </a:prstGeom>
        </p:spPr>
        <p:txBody>
          <a:bodyPr vert="horz" wrap="square" lIns="0" tIns="15875" rIns="0" bIns="0" rtlCol="0">
            <a:spAutoFit/>
          </a:bodyPr>
          <a:lstStyle/>
          <a:p>
            <a:pPr marL="12700">
              <a:lnSpc>
                <a:spcPct val="100000"/>
              </a:lnSpc>
              <a:spcBef>
                <a:spcPts val="125"/>
              </a:spcBef>
            </a:pPr>
            <a:r>
              <a:rPr sz="1150" b="1" spc="-70" dirty="0">
                <a:latin typeface="Arial"/>
                <a:cs typeface="Arial"/>
              </a:rPr>
              <a:t>Key</a:t>
            </a:r>
            <a:r>
              <a:rPr sz="1150" b="1" spc="-110" dirty="0">
                <a:latin typeface="Arial"/>
                <a:cs typeface="Arial"/>
              </a:rPr>
              <a:t> </a:t>
            </a:r>
            <a:r>
              <a:rPr sz="1150" b="1" spc="-50" dirty="0">
                <a:latin typeface="Arial"/>
                <a:cs typeface="Arial"/>
              </a:rPr>
              <a:t>collaborations</a:t>
            </a:r>
            <a:endParaRPr sz="1150">
              <a:latin typeface="Arial"/>
              <a:cs typeface="Arial"/>
            </a:endParaRPr>
          </a:p>
        </p:txBody>
      </p:sp>
      <p:graphicFrame>
        <p:nvGraphicFramePr>
          <p:cNvPr id="9" name="object 9"/>
          <p:cNvGraphicFramePr>
            <a:graphicFrameLocks noGrp="1"/>
          </p:cNvGraphicFramePr>
          <p:nvPr/>
        </p:nvGraphicFramePr>
        <p:xfrm>
          <a:off x="11550651" y="1010708"/>
          <a:ext cx="528955" cy="3303269"/>
        </p:xfrm>
        <a:graphic>
          <a:graphicData uri="http://schemas.openxmlformats.org/drawingml/2006/table">
            <a:tbl>
              <a:tblPr firstRow="1" bandRow="1">
                <a:tableStyleId>{2D5ABB26-0587-4C30-8999-92F81FD0307C}</a:tableStyleId>
              </a:tblPr>
              <a:tblGrid>
                <a:gridCol w="528955">
                  <a:extLst>
                    <a:ext uri="{9D8B030D-6E8A-4147-A177-3AD203B41FA5}">
                      <a16:colId xmlns:a16="http://schemas.microsoft.com/office/drawing/2014/main" val="20000"/>
                    </a:ext>
                  </a:extLst>
                </a:gridCol>
              </a:tblGrid>
              <a:tr h="495934">
                <a:tc>
                  <a:txBody>
                    <a:bodyPr/>
                    <a:lstStyle/>
                    <a:p>
                      <a:pPr>
                        <a:lnSpc>
                          <a:spcPct val="100000"/>
                        </a:lnSpc>
                      </a:pPr>
                      <a:endParaRPr sz="2100">
                        <a:latin typeface="Times New Roman"/>
                        <a:cs typeface="Times New Roman"/>
                      </a:endParaRPr>
                    </a:p>
                  </a:txBody>
                  <a:tcPr marL="0" marR="0" marT="0" marB="0">
                    <a:lnL w="53975">
                      <a:solidFill>
                        <a:srgbClr val="E68422"/>
                      </a:solidFill>
                      <a:prstDash val="solid"/>
                    </a:lnL>
                    <a:lnR w="53975">
                      <a:solidFill>
                        <a:srgbClr val="E68422"/>
                      </a:solidFill>
                      <a:prstDash val="solid"/>
                    </a:lnR>
                    <a:lnT w="53975">
                      <a:solidFill>
                        <a:srgbClr val="E68422"/>
                      </a:solidFill>
                      <a:prstDash val="solid"/>
                    </a:lnT>
                    <a:lnB w="53975">
                      <a:solidFill>
                        <a:srgbClr val="E68422"/>
                      </a:solidFill>
                      <a:prstDash val="solid"/>
                    </a:lnB>
                  </a:tcPr>
                </a:tc>
                <a:extLst>
                  <a:ext uri="{0D108BD9-81ED-4DB2-BD59-A6C34878D82A}">
                    <a16:rowId xmlns:a16="http://schemas.microsoft.com/office/drawing/2014/main" val="10000"/>
                  </a:ext>
                </a:extLst>
              </a:tr>
              <a:tr h="588010">
                <a:tc>
                  <a:txBody>
                    <a:bodyPr/>
                    <a:lstStyle/>
                    <a:p>
                      <a:pPr>
                        <a:lnSpc>
                          <a:spcPct val="100000"/>
                        </a:lnSpc>
                      </a:pPr>
                      <a:endParaRPr sz="2100">
                        <a:latin typeface="Times New Roman"/>
                        <a:cs typeface="Times New Roman"/>
                      </a:endParaRPr>
                    </a:p>
                  </a:txBody>
                  <a:tcPr marL="0" marR="0" marT="0" marB="0">
                    <a:lnL w="53975">
                      <a:solidFill>
                        <a:srgbClr val="E68422"/>
                      </a:solidFill>
                      <a:prstDash val="solid"/>
                    </a:lnL>
                    <a:lnR w="53975">
                      <a:solidFill>
                        <a:srgbClr val="E68422"/>
                      </a:solidFill>
                      <a:prstDash val="solid"/>
                    </a:lnR>
                    <a:lnT w="53975">
                      <a:solidFill>
                        <a:srgbClr val="E68422"/>
                      </a:solidFill>
                      <a:prstDash val="solid"/>
                    </a:lnT>
                    <a:lnB w="53975">
                      <a:solidFill>
                        <a:srgbClr val="E68422"/>
                      </a:solidFill>
                      <a:prstDash val="solid"/>
                    </a:lnB>
                  </a:tcPr>
                </a:tc>
                <a:extLst>
                  <a:ext uri="{0D108BD9-81ED-4DB2-BD59-A6C34878D82A}">
                    <a16:rowId xmlns:a16="http://schemas.microsoft.com/office/drawing/2014/main" val="10001"/>
                  </a:ext>
                </a:extLst>
              </a:tr>
              <a:tr h="593725">
                <a:tc>
                  <a:txBody>
                    <a:bodyPr/>
                    <a:lstStyle/>
                    <a:p>
                      <a:pPr>
                        <a:lnSpc>
                          <a:spcPct val="100000"/>
                        </a:lnSpc>
                      </a:pPr>
                      <a:endParaRPr sz="2100">
                        <a:latin typeface="Times New Roman"/>
                        <a:cs typeface="Times New Roman"/>
                      </a:endParaRPr>
                    </a:p>
                  </a:txBody>
                  <a:tcPr marL="0" marR="0" marT="0" marB="0">
                    <a:lnL w="53975">
                      <a:solidFill>
                        <a:srgbClr val="E68422"/>
                      </a:solidFill>
                      <a:prstDash val="solid"/>
                    </a:lnL>
                    <a:lnR w="53975">
                      <a:solidFill>
                        <a:srgbClr val="E68422"/>
                      </a:solidFill>
                      <a:prstDash val="solid"/>
                    </a:lnR>
                    <a:lnT w="53975">
                      <a:solidFill>
                        <a:srgbClr val="E68422"/>
                      </a:solidFill>
                      <a:prstDash val="solid"/>
                    </a:lnT>
                    <a:lnB w="53975">
                      <a:solidFill>
                        <a:srgbClr val="E68422"/>
                      </a:solidFill>
                      <a:prstDash val="solid"/>
                    </a:lnB>
                  </a:tcPr>
                </a:tc>
                <a:extLst>
                  <a:ext uri="{0D108BD9-81ED-4DB2-BD59-A6C34878D82A}">
                    <a16:rowId xmlns:a16="http://schemas.microsoft.com/office/drawing/2014/main" val="10002"/>
                  </a:ext>
                </a:extLst>
              </a:tr>
              <a:tr h="1625600">
                <a:tc>
                  <a:txBody>
                    <a:bodyPr/>
                    <a:lstStyle/>
                    <a:p>
                      <a:pPr>
                        <a:lnSpc>
                          <a:spcPct val="100000"/>
                        </a:lnSpc>
                      </a:pPr>
                      <a:endParaRPr sz="2100">
                        <a:latin typeface="Times New Roman"/>
                        <a:cs typeface="Times New Roman"/>
                      </a:endParaRPr>
                    </a:p>
                  </a:txBody>
                  <a:tcPr marL="0" marR="0" marT="0" marB="0">
                    <a:lnL w="53975">
                      <a:solidFill>
                        <a:srgbClr val="E68422"/>
                      </a:solidFill>
                      <a:prstDash val="solid"/>
                    </a:lnL>
                    <a:lnR w="53975">
                      <a:solidFill>
                        <a:srgbClr val="E68422"/>
                      </a:solidFill>
                      <a:prstDash val="solid"/>
                    </a:lnR>
                    <a:lnT w="53975">
                      <a:solidFill>
                        <a:srgbClr val="E68422"/>
                      </a:solidFill>
                      <a:prstDash val="solid"/>
                    </a:lnT>
                    <a:lnB w="53975">
                      <a:solidFill>
                        <a:srgbClr val="E68422"/>
                      </a:solidFill>
                      <a:prstDash val="solid"/>
                    </a:lnB>
                  </a:tcPr>
                </a:tc>
                <a:extLst>
                  <a:ext uri="{0D108BD9-81ED-4DB2-BD59-A6C34878D82A}">
                    <a16:rowId xmlns:a16="http://schemas.microsoft.com/office/drawing/2014/main" val="10003"/>
                  </a:ext>
                </a:extLst>
              </a:tr>
            </a:tbl>
          </a:graphicData>
        </a:graphic>
      </p:graphicFrame>
      <p:sp>
        <p:nvSpPr>
          <p:cNvPr id="10" name="object 10"/>
          <p:cNvSpPr/>
          <p:nvPr/>
        </p:nvSpPr>
        <p:spPr>
          <a:xfrm>
            <a:off x="11582400" y="3835400"/>
            <a:ext cx="520700" cy="508000"/>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9277215" y="5140188"/>
            <a:ext cx="2908935" cy="1718310"/>
          </a:xfrm>
          <a:custGeom>
            <a:avLst/>
            <a:gdLst/>
            <a:ahLst/>
            <a:cxnLst/>
            <a:rect l="l" t="t" r="r" b="b"/>
            <a:pathLst>
              <a:path w="2908934" h="1718309">
                <a:moveTo>
                  <a:pt x="2619570" y="0"/>
                </a:moveTo>
                <a:lnTo>
                  <a:pt x="288998" y="0"/>
                </a:lnTo>
                <a:lnTo>
                  <a:pt x="242121" y="3782"/>
                </a:lnTo>
                <a:lnTo>
                  <a:pt x="197652" y="14732"/>
                </a:lnTo>
                <a:lnTo>
                  <a:pt x="156187" y="32255"/>
                </a:lnTo>
                <a:lnTo>
                  <a:pt x="118319" y="55755"/>
                </a:lnTo>
                <a:lnTo>
                  <a:pt x="84645" y="84639"/>
                </a:lnTo>
                <a:lnTo>
                  <a:pt x="55759" y="118311"/>
                </a:lnTo>
                <a:lnTo>
                  <a:pt x="32257" y="156175"/>
                </a:lnTo>
                <a:lnTo>
                  <a:pt x="14733" y="197638"/>
                </a:lnTo>
                <a:lnTo>
                  <a:pt x="3782" y="242103"/>
                </a:lnTo>
                <a:lnTo>
                  <a:pt x="0" y="288977"/>
                </a:lnTo>
                <a:lnTo>
                  <a:pt x="0" y="1444844"/>
                </a:lnTo>
                <a:lnTo>
                  <a:pt x="3782" y="1491718"/>
                </a:lnTo>
                <a:lnTo>
                  <a:pt x="14733" y="1536183"/>
                </a:lnTo>
                <a:lnTo>
                  <a:pt x="32257" y="1577646"/>
                </a:lnTo>
                <a:lnTo>
                  <a:pt x="55759" y="1615510"/>
                </a:lnTo>
                <a:lnTo>
                  <a:pt x="84645" y="1649182"/>
                </a:lnTo>
                <a:lnTo>
                  <a:pt x="118319" y="1678065"/>
                </a:lnTo>
                <a:lnTo>
                  <a:pt x="156187" y="1701566"/>
                </a:lnTo>
                <a:lnTo>
                  <a:pt x="194627" y="1717810"/>
                </a:lnTo>
                <a:lnTo>
                  <a:pt x="2713942" y="1717810"/>
                </a:lnTo>
                <a:lnTo>
                  <a:pt x="2752382" y="1701566"/>
                </a:lnTo>
                <a:lnTo>
                  <a:pt x="2790249" y="1678065"/>
                </a:lnTo>
                <a:lnTo>
                  <a:pt x="2823923" y="1649182"/>
                </a:lnTo>
                <a:lnTo>
                  <a:pt x="2852809" y="1615510"/>
                </a:lnTo>
                <a:lnTo>
                  <a:pt x="2876311" y="1577646"/>
                </a:lnTo>
                <a:lnTo>
                  <a:pt x="2893835" y="1536183"/>
                </a:lnTo>
                <a:lnTo>
                  <a:pt x="2904786" y="1491718"/>
                </a:lnTo>
                <a:lnTo>
                  <a:pt x="2908569" y="1444844"/>
                </a:lnTo>
                <a:lnTo>
                  <a:pt x="2908569" y="288977"/>
                </a:lnTo>
                <a:lnTo>
                  <a:pt x="2904786" y="242103"/>
                </a:lnTo>
                <a:lnTo>
                  <a:pt x="2893835" y="197638"/>
                </a:lnTo>
                <a:lnTo>
                  <a:pt x="2876311" y="156175"/>
                </a:lnTo>
                <a:lnTo>
                  <a:pt x="2852809" y="118311"/>
                </a:lnTo>
                <a:lnTo>
                  <a:pt x="2823923" y="84639"/>
                </a:lnTo>
                <a:lnTo>
                  <a:pt x="2790249" y="55755"/>
                </a:lnTo>
                <a:lnTo>
                  <a:pt x="2752382" y="32255"/>
                </a:lnTo>
                <a:lnTo>
                  <a:pt x="2710916" y="14732"/>
                </a:lnTo>
                <a:lnTo>
                  <a:pt x="2666447" y="3782"/>
                </a:lnTo>
                <a:lnTo>
                  <a:pt x="2619570" y="0"/>
                </a:lnTo>
                <a:close/>
              </a:path>
            </a:pathLst>
          </a:custGeom>
          <a:solidFill>
            <a:srgbClr val="FFFFFF"/>
          </a:solidFill>
        </p:spPr>
        <p:txBody>
          <a:bodyPr wrap="square" lIns="0" tIns="0" rIns="0" bIns="0" rtlCol="0"/>
          <a:lstStyle/>
          <a:p>
            <a:endParaRPr/>
          </a:p>
        </p:txBody>
      </p:sp>
      <p:sp>
        <p:nvSpPr>
          <p:cNvPr id="12" name="object 12"/>
          <p:cNvSpPr/>
          <p:nvPr/>
        </p:nvSpPr>
        <p:spPr>
          <a:xfrm>
            <a:off x="9277215" y="5140188"/>
            <a:ext cx="2908935" cy="1718310"/>
          </a:xfrm>
          <a:custGeom>
            <a:avLst/>
            <a:gdLst/>
            <a:ahLst/>
            <a:cxnLst/>
            <a:rect l="l" t="t" r="r" b="b"/>
            <a:pathLst>
              <a:path w="2908934" h="1718309">
                <a:moveTo>
                  <a:pt x="0" y="288977"/>
                </a:moveTo>
                <a:lnTo>
                  <a:pt x="3782" y="242103"/>
                </a:lnTo>
                <a:lnTo>
                  <a:pt x="14733" y="197638"/>
                </a:lnTo>
                <a:lnTo>
                  <a:pt x="32257" y="156175"/>
                </a:lnTo>
                <a:lnTo>
                  <a:pt x="55760" y="118310"/>
                </a:lnTo>
                <a:lnTo>
                  <a:pt x="84645" y="84639"/>
                </a:lnTo>
                <a:lnTo>
                  <a:pt x="118320" y="55755"/>
                </a:lnTo>
                <a:lnTo>
                  <a:pt x="156187" y="32255"/>
                </a:lnTo>
                <a:lnTo>
                  <a:pt x="197653" y="14732"/>
                </a:lnTo>
                <a:lnTo>
                  <a:pt x="242122" y="3782"/>
                </a:lnTo>
                <a:lnTo>
                  <a:pt x="288999" y="0"/>
                </a:lnTo>
                <a:lnTo>
                  <a:pt x="2619570" y="0"/>
                </a:lnTo>
                <a:lnTo>
                  <a:pt x="2666448" y="3782"/>
                </a:lnTo>
                <a:lnTo>
                  <a:pt x="2710917" y="14732"/>
                </a:lnTo>
                <a:lnTo>
                  <a:pt x="2752382" y="32255"/>
                </a:lnTo>
                <a:lnTo>
                  <a:pt x="2790250" y="55755"/>
                </a:lnTo>
                <a:lnTo>
                  <a:pt x="2823924" y="84639"/>
                </a:lnTo>
                <a:lnTo>
                  <a:pt x="2852810" y="118310"/>
                </a:lnTo>
                <a:lnTo>
                  <a:pt x="2876312" y="156175"/>
                </a:lnTo>
                <a:lnTo>
                  <a:pt x="2893837" y="197638"/>
                </a:lnTo>
                <a:lnTo>
                  <a:pt x="2904787" y="242103"/>
                </a:lnTo>
                <a:lnTo>
                  <a:pt x="2908570" y="288977"/>
                </a:lnTo>
                <a:lnTo>
                  <a:pt x="2908570" y="1444844"/>
                </a:lnTo>
                <a:lnTo>
                  <a:pt x="2904787" y="1491717"/>
                </a:lnTo>
                <a:lnTo>
                  <a:pt x="2893837" y="1536183"/>
                </a:lnTo>
                <a:lnTo>
                  <a:pt x="2876312" y="1577645"/>
                </a:lnTo>
                <a:lnTo>
                  <a:pt x="2852810" y="1615510"/>
                </a:lnTo>
                <a:lnTo>
                  <a:pt x="2823924" y="1649181"/>
                </a:lnTo>
                <a:lnTo>
                  <a:pt x="2790250" y="1678065"/>
                </a:lnTo>
                <a:lnTo>
                  <a:pt x="2752382" y="1701566"/>
                </a:lnTo>
                <a:lnTo>
                  <a:pt x="2713942" y="1717810"/>
                </a:lnTo>
              </a:path>
            </a:pathLst>
          </a:custGeom>
          <a:ln w="12429">
            <a:solidFill>
              <a:srgbClr val="846648"/>
            </a:solidFill>
          </a:ln>
        </p:spPr>
        <p:txBody>
          <a:bodyPr wrap="square" lIns="0" tIns="0" rIns="0" bIns="0" rtlCol="0"/>
          <a:lstStyle/>
          <a:p>
            <a:endParaRPr/>
          </a:p>
        </p:txBody>
      </p:sp>
      <p:sp>
        <p:nvSpPr>
          <p:cNvPr id="13" name="object 13"/>
          <p:cNvSpPr/>
          <p:nvPr/>
        </p:nvSpPr>
        <p:spPr>
          <a:xfrm>
            <a:off x="9277215" y="5429166"/>
            <a:ext cx="194945" cy="1429385"/>
          </a:xfrm>
          <a:custGeom>
            <a:avLst/>
            <a:gdLst/>
            <a:ahLst/>
            <a:cxnLst/>
            <a:rect l="l" t="t" r="r" b="b"/>
            <a:pathLst>
              <a:path w="194945" h="1429384">
                <a:moveTo>
                  <a:pt x="194628" y="1428833"/>
                </a:moveTo>
                <a:lnTo>
                  <a:pt x="156187" y="1412589"/>
                </a:lnTo>
                <a:lnTo>
                  <a:pt x="118320" y="1389088"/>
                </a:lnTo>
                <a:lnTo>
                  <a:pt x="84645" y="1360204"/>
                </a:lnTo>
                <a:lnTo>
                  <a:pt x="55760" y="1326533"/>
                </a:lnTo>
                <a:lnTo>
                  <a:pt x="32257" y="1288668"/>
                </a:lnTo>
                <a:lnTo>
                  <a:pt x="14733" y="1247206"/>
                </a:lnTo>
                <a:lnTo>
                  <a:pt x="3782" y="1202740"/>
                </a:lnTo>
                <a:lnTo>
                  <a:pt x="0" y="1155867"/>
                </a:lnTo>
                <a:lnTo>
                  <a:pt x="0" y="0"/>
                </a:lnTo>
              </a:path>
            </a:pathLst>
          </a:custGeom>
          <a:ln w="12429">
            <a:solidFill>
              <a:srgbClr val="846648"/>
            </a:solidFill>
          </a:ln>
        </p:spPr>
        <p:txBody>
          <a:bodyPr wrap="square" lIns="0" tIns="0" rIns="0" bIns="0" rtlCol="0"/>
          <a:lstStyle/>
          <a:p>
            <a:endParaRPr/>
          </a:p>
        </p:txBody>
      </p:sp>
      <p:sp>
        <p:nvSpPr>
          <p:cNvPr id="14" name="object 14"/>
          <p:cNvSpPr/>
          <p:nvPr/>
        </p:nvSpPr>
        <p:spPr>
          <a:xfrm>
            <a:off x="9389083" y="6177996"/>
            <a:ext cx="1808534" cy="428794"/>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11197616" y="5606270"/>
            <a:ext cx="907374" cy="279648"/>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11502147" y="6177996"/>
            <a:ext cx="447472" cy="515796"/>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9469877" y="5606270"/>
            <a:ext cx="1491574" cy="236147"/>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11595100" y="2146300"/>
            <a:ext cx="508000" cy="546100"/>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11582400" y="1549400"/>
            <a:ext cx="520700" cy="546100"/>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11582400" y="1054100"/>
            <a:ext cx="520700" cy="457200"/>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11607800" y="3302000"/>
            <a:ext cx="482600" cy="469900"/>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6121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sldNum" idx="12"/>
          </p:nvPr>
        </p:nvSpPr>
        <p:spPr>
          <a:xfrm>
            <a:off x="0" y="5540375"/>
            <a:ext cx="3048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900" b="0" i="0" u="none" strike="noStrike" cap="none">
                <a:solidFill>
                  <a:srgbClr val="FFFFFF"/>
                </a:solidFill>
                <a:latin typeface="Corbel"/>
                <a:ea typeface="Corbel"/>
                <a:cs typeface="Corbel"/>
                <a:sym typeface="Corbel"/>
              </a:rPr>
              <a:t>3</a:t>
            </a:fld>
            <a:endParaRPr sz="900" b="0" i="0" u="none" strike="noStrike" cap="none">
              <a:solidFill>
                <a:srgbClr val="FFFFFF"/>
              </a:solidFill>
              <a:latin typeface="Corbel"/>
              <a:ea typeface="Corbel"/>
              <a:cs typeface="Corbel"/>
              <a:sym typeface="Corbel"/>
            </a:endParaRPr>
          </a:p>
        </p:txBody>
      </p:sp>
      <p:pic>
        <p:nvPicPr>
          <p:cNvPr id="102" name="Google Shape;102;p15" descr="What_is_elixir?.pdf"/>
          <p:cNvPicPr preferRelativeResize="0"/>
          <p:nvPr/>
        </p:nvPicPr>
        <p:blipFill rotWithShape="1">
          <a:blip r:embed="rId3">
            <a:alphaModFix/>
          </a:blip>
          <a:srcRect l="37778" t="2454" r="11905" b="51749"/>
          <a:stretch/>
        </p:blipFill>
        <p:spPr>
          <a:xfrm>
            <a:off x="0" y="-1"/>
            <a:ext cx="12380687" cy="6916057"/>
          </a:xfrm>
          <a:prstGeom prst="rect">
            <a:avLst/>
          </a:prstGeom>
          <a:noFill/>
          <a:ln>
            <a:noFill/>
          </a:ln>
        </p:spPr>
      </p:pic>
      <p:cxnSp>
        <p:nvCxnSpPr>
          <p:cNvPr id="103" name="Google Shape;103;p15"/>
          <p:cNvCxnSpPr/>
          <p:nvPr/>
        </p:nvCxnSpPr>
        <p:spPr>
          <a:xfrm rot="10800000">
            <a:off x="7744051" y="2947444"/>
            <a:ext cx="0" cy="503100"/>
          </a:xfrm>
          <a:prstGeom prst="straightConnector1">
            <a:avLst/>
          </a:prstGeom>
          <a:noFill/>
          <a:ln w="38100" cap="flat" cmpd="sng">
            <a:solidFill>
              <a:srgbClr val="DD6021"/>
            </a:solidFill>
            <a:prstDash val="solid"/>
            <a:round/>
            <a:headEnd type="none" w="med" len="med"/>
            <a:tailEnd type="none" w="med" len="med"/>
          </a:ln>
        </p:spPr>
      </p:cxnSp>
      <p:cxnSp>
        <p:nvCxnSpPr>
          <p:cNvPr id="104" name="Google Shape;104;p15"/>
          <p:cNvCxnSpPr/>
          <p:nvPr/>
        </p:nvCxnSpPr>
        <p:spPr>
          <a:xfrm rot="10800000">
            <a:off x="10241642" y="2278201"/>
            <a:ext cx="0" cy="503100"/>
          </a:xfrm>
          <a:prstGeom prst="straightConnector1">
            <a:avLst/>
          </a:prstGeom>
          <a:noFill/>
          <a:ln w="38100" cap="flat" cmpd="sng">
            <a:solidFill>
              <a:srgbClr val="DD6021"/>
            </a:solidFill>
            <a:prstDash val="solid"/>
            <a:round/>
            <a:headEnd type="none" w="med" len="med"/>
            <a:tailEnd type="none" w="med" len="med"/>
          </a:ln>
        </p:spPr>
      </p:cxnSp>
      <p:cxnSp>
        <p:nvCxnSpPr>
          <p:cNvPr id="105" name="Google Shape;105;p15"/>
          <p:cNvCxnSpPr/>
          <p:nvPr/>
        </p:nvCxnSpPr>
        <p:spPr>
          <a:xfrm rot="10800000">
            <a:off x="5124679" y="4063218"/>
            <a:ext cx="0" cy="863700"/>
          </a:xfrm>
          <a:prstGeom prst="straightConnector1">
            <a:avLst/>
          </a:prstGeom>
          <a:noFill/>
          <a:ln w="38100" cap="flat" cmpd="sng">
            <a:solidFill>
              <a:srgbClr val="DD6021"/>
            </a:solidFill>
            <a:prstDash val="solid"/>
            <a:round/>
            <a:headEnd type="none" w="med" len="med"/>
            <a:tailEnd type="none" w="med" len="med"/>
          </a:ln>
        </p:spPr>
      </p:cxnSp>
      <p:cxnSp>
        <p:nvCxnSpPr>
          <p:cNvPr id="106" name="Google Shape;106;p15"/>
          <p:cNvCxnSpPr/>
          <p:nvPr/>
        </p:nvCxnSpPr>
        <p:spPr>
          <a:xfrm rot="10800000">
            <a:off x="3173640" y="5009305"/>
            <a:ext cx="0" cy="793800"/>
          </a:xfrm>
          <a:prstGeom prst="straightConnector1">
            <a:avLst/>
          </a:prstGeom>
          <a:noFill/>
          <a:ln w="38100" cap="flat" cmpd="sng">
            <a:solidFill>
              <a:srgbClr val="DD6021"/>
            </a:solidFill>
            <a:prstDash val="solid"/>
            <a:round/>
            <a:headEnd type="none" w="med" len="med"/>
            <a:tailEnd type="none" w="med" len="med"/>
          </a:ln>
        </p:spPr>
      </p:cxnSp>
      <p:sp>
        <p:nvSpPr>
          <p:cNvPr id="107" name="Google Shape;107;p15"/>
          <p:cNvSpPr/>
          <p:nvPr/>
        </p:nvSpPr>
        <p:spPr>
          <a:xfrm>
            <a:off x="9954305" y="2636838"/>
            <a:ext cx="1511400" cy="792300"/>
          </a:xfrm>
          <a:prstGeom prst="roundRect">
            <a:avLst>
              <a:gd name="adj" fmla="val 16667"/>
            </a:avLst>
          </a:prstGeom>
          <a:solidFill>
            <a:schemeClr val="lt1"/>
          </a:solidFill>
          <a:ln w="38100" cap="flat" cmpd="sng">
            <a:solidFill>
              <a:srgbClr val="DD6021"/>
            </a:solidFill>
            <a:prstDash val="solid"/>
            <a:round/>
            <a:headEnd type="none" w="sm" len="sm"/>
            <a:tailEnd type="none" w="sm" len="sm"/>
          </a:ln>
        </p:spPr>
        <p:txBody>
          <a:bodyPr spcFirstLastPara="1" wrap="square" lIns="91425" tIns="45700" rIns="91425" bIns="45700" anchor="ctr" anchorCtr="1">
            <a:noAutofit/>
          </a:bodyPr>
          <a:lstStyle/>
          <a:p>
            <a:pPr marL="0" marR="0" lvl="0" indent="0" algn="l" rtl="0">
              <a:spcBef>
                <a:spcPts val="0"/>
              </a:spcBef>
              <a:spcAft>
                <a:spcPts val="0"/>
              </a:spcAft>
              <a:buNone/>
            </a:pPr>
            <a:r>
              <a:rPr lang="en-GB" sz="1800" b="0" i="0" u="none" strike="noStrike" cap="none">
                <a:solidFill>
                  <a:srgbClr val="000000"/>
                </a:solidFill>
                <a:latin typeface="Corbel"/>
                <a:ea typeface="Corbel"/>
                <a:cs typeface="Corbel"/>
                <a:sym typeface="Corbel"/>
              </a:rPr>
              <a:t>medicine</a:t>
            </a:r>
            <a:endParaRPr/>
          </a:p>
        </p:txBody>
      </p:sp>
      <p:sp>
        <p:nvSpPr>
          <p:cNvPr id="108" name="Google Shape;108;p15"/>
          <p:cNvSpPr/>
          <p:nvPr/>
        </p:nvSpPr>
        <p:spPr>
          <a:xfrm>
            <a:off x="7383689" y="3271156"/>
            <a:ext cx="2016000" cy="792300"/>
          </a:xfrm>
          <a:prstGeom prst="roundRect">
            <a:avLst>
              <a:gd name="adj" fmla="val 16667"/>
            </a:avLst>
          </a:prstGeom>
          <a:solidFill>
            <a:schemeClr val="lt1"/>
          </a:solidFill>
          <a:ln w="38100" cap="flat" cmpd="sng">
            <a:solidFill>
              <a:srgbClr val="DD6021"/>
            </a:solidFill>
            <a:prstDash val="solid"/>
            <a:round/>
            <a:headEnd type="none" w="sm" len="sm"/>
            <a:tailEnd type="none" w="sm" len="sm"/>
          </a:ln>
        </p:spPr>
        <p:txBody>
          <a:bodyPr spcFirstLastPara="1" wrap="square" lIns="91425" tIns="45700" rIns="91425" bIns="45700" anchor="ctr" anchorCtr="1">
            <a:noAutofit/>
          </a:bodyPr>
          <a:lstStyle/>
          <a:p>
            <a:pPr marL="0" marR="0" lvl="0" indent="0" algn="l" rtl="0">
              <a:spcBef>
                <a:spcPts val="0"/>
              </a:spcBef>
              <a:spcAft>
                <a:spcPts val="0"/>
              </a:spcAft>
              <a:buNone/>
            </a:pPr>
            <a:r>
              <a:rPr lang="en-GB" sz="1800" b="0" i="0" u="none" strike="noStrike" cap="none">
                <a:solidFill>
                  <a:srgbClr val="000000"/>
                </a:solidFill>
                <a:latin typeface="Corbel"/>
                <a:ea typeface="Corbel"/>
                <a:cs typeface="Corbel"/>
                <a:sym typeface="Corbel"/>
              </a:rPr>
              <a:t>agriculture</a:t>
            </a:r>
            <a:endParaRPr/>
          </a:p>
        </p:txBody>
      </p:sp>
      <p:sp>
        <p:nvSpPr>
          <p:cNvPr id="109" name="Google Shape;109;p15"/>
          <p:cNvSpPr/>
          <p:nvPr/>
        </p:nvSpPr>
        <p:spPr>
          <a:xfrm>
            <a:off x="4845279" y="4571319"/>
            <a:ext cx="2089200" cy="792300"/>
          </a:xfrm>
          <a:prstGeom prst="roundRect">
            <a:avLst>
              <a:gd name="adj" fmla="val 16667"/>
            </a:avLst>
          </a:prstGeom>
          <a:solidFill>
            <a:schemeClr val="lt1"/>
          </a:solidFill>
          <a:ln w="38100" cap="flat" cmpd="sng">
            <a:solidFill>
              <a:srgbClr val="DD6021"/>
            </a:solidFill>
            <a:prstDash val="solid"/>
            <a:round/>
            <a:headEnd type="none" w="sm" len="sm"/>
            <a:tailEnd type="none" w="sm" len="sm"/>
          </a:ln>
        </p:spPr>
        <p:txBody>
          <a:bodyPr spcFirstLastPara="1" wrap="square" lIns="91425" tIns="45700" rIns="91425" bIns="45700" anchor="ctr" anchorCtr="1">
            <a:noAutofit/>
          </a:bodyPr>
          <a:lstStyle/>
          <a:p>
            <a:pPr marL="0" marR="0" lvl="0" indent="0" algn="l" rtl="0">
              <a:spcBef>
                <a:spcPts val="0"/>
              </a:spcBef>
              <a:spcAft>
                <a:spcPts val="0"/>
              </a:spcAft>
              <a:buNone/>
            </a:pPr>
            <a:r>
              <a:rPr lang="en-GB" sz="1800" b="0" i="0" u="none" strike="noStrike" cap="none">
                <a:solidFill>
                  <a:srgbClr val="000000"/>
                </a:solidFill>
                <a:latin typeface="Corbel"/>
                <a:ea typeface="Corbel"/>
                <a:cs typeface="Corbel"/>
                <a:sym typeface="Corbel"/>
              </a:rPr>
              <a:t>bioindustries</a:t>
            </a:r>
            <a:endParaRPr sz="1800" b="0" i="0" u="none" strike="noStrike" cap="none">
              <a:solidFill>
                <a:srgbClr val="000000"/>
              </a:solidFill>
              <a:latin typeface="Corbel"/>
              <a:ea typeface="Corbel"/>
              <a:cs typeface="Corbel"/>
              <a:sym typeface="Corbel"/>
            </a:endParaRPr>
          </a:p>
        </p:txBody>
      </p:sp>
      <p:sp>
        <p:nvSpPr>
          <p:cNvPr id="110" name="Google Shape;110;p15"/>
          <p:cNvSpPr/>
          <p:nvPr/>
        </p:nvSpPr>
        <p:spPr>
          <a:xfrm>
            <a:off x="2892654" y="5647531"/>
            <a:ext cx="1952700" cy="792300"/>
          </a:xfrm>
          <a:prstGeom prst="roundRect">
            <a:avLst>
              <a:gd name="adj" fmla="val 16667"/>
            </a:avLst>
          </a:prstGeom>
          <a:solidFill>
            <a:schemeClr val="lt1"/>
          </a:solidFill>
          <a:ln w="38100" cap="flat" cmpd="sng">
            <a:solidFill>
              <a:srgbClr val="DD6021"/>
            </a:solidFill>
            <a:prstDash val="solid"/>
            <a:round/>
            <a:headEnd type="none" w="sm" len="sm"/>
            <a:tailEnd type="none" w="sm" len="sm"/>
          </a:ln>
        </p:spPr>
        <p:txBody>
          <a:bodyPr spcFirstLastPara="1" wrap="square" lIns="91425" tIns="45700" rIns="91425" bIns="45700" anchor="ctr" anchorCtr="1">
            <a:noAutofit/>
          </a:bodyPr>
          <a:lstStyle/>
          <a:p>
            <a:pPr marL="0" marR="0" lvl="0" indent="0" algn="l" rtl="0">
              <a:spcBef>
                <a:spcPts val="0"/>
              </a:spcBef>
              <a:spcAft>
                <a:spcPts val="0"/>
              </a:spcAft>
              <a:buNone/>
            </a:pPr>
            <a:r>
              <a:rPr lang="en-GB" sz="1800" b="0" i="0" u="none" strike="noStrike" cap="none">
                <a:solidFill>
                  <a:srgbClr val="000000"/>
                </a:solidFill>
                <a:latin typeface="Corbel"/>
                <a:ea typeface="Corbel"/>
                <a:cs typeface="Corbel"/>
                <a:sym typeface="Corbel"/>
              </a:rPr>
              <a:t>environment</a:t>
            </a:r>
            <a:endParaRPr/>
          </a:p>
        </p:txBody>
      </p:sp>
      <p:sp>
        <p:nvSpPr>
          <p:cNvPr id="111" name="Google Shape;111;p15"/>
          <p:cNvSpPr txBox="1"/>
          <p:nvPr/>
        </p:nvSpPr>
        <p:spPr>
          <a:xfrm>
            <a:off x="702470" y="288925"/>
            <a:ext cx="3889500" cy="288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2400" b="0" i="1" u="none" strike="noStrike" cap="none">
                <a:solidFill>
                  <a:schemeClr val="dk1"/>
                </a:solidFill>
                <a:latin typeface="Corbel"/>
                <a:ea typeface="Corbel"/>
                <a:cs typeface="Corbel"/>
                <a:sym typeface="Corbel"/>
              </a:rPr>
              <a:t>ELIXIR connects national bioinformatics centres and EMBL-EBI into a sustainable  European infrastructure for biological research data</a:t>
            </a:r>
            <a:endParaRPr/>
          </a:p>
        </p:txBody>
      </p:sp>
      <p:sp>
        <p:nvSpPr>
          <p:cNvPr id="112" name="Google Shape;112;p15"/>
          <p:cNvSpPr/>
          <p:nvPr/>
        </p:nvSpPr>
        <p:spPr>
          <a:xfrm>
            <a:off x="7906545" y="4869656"/>
            <a:ext cx="2592300" cy="156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0" i="1" u="none" strike="noStrike" cap="none">
                <a:solidFill>
                  <a:srgbClr val="000000"/>
                </a:solidFill>
                <a:latin typeface="Corbel"/>
                <a:ea typeface="Corbel"/>
                <a:cs typeface="Corbel"/>
                <a:sym typeface="Corbel"/>
              </a:rPr>
              <a:t>ELIXIR underpins life science research – across academia and industry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25400" marR="5080">
              <a:lnSpc>
                <a:spcPct val="106300"/>
              </a:lnSpc>
              <a:spcBef>
                <a:spcPts val="95"/>
              </a:spcBef>
            </a:pPr>
            <a:r>
              <a:rPr spc="-85" dirty="0"/>
              <a:t>In</a:t>
            </a:r>
            <a:r>
              <a:rPr spc="-240" dirty="0"/>
              <a:t> </a:t>
            </a:r>
            <a:r>
              <a:rPr spc="-150" dirty="0"/>
              <a:t>2023:</a:t>
            </a:r>
            <a:r>
              <a:rPr spc="-240" dirty="0"/>
              <a:t> </a:t>
            </a:r>
            <a:r>
              <a:rPr spc="-105" dirty="0"/>
              <a:t>Universal</a:t>
            </a:r>
            <a:r>
              <a:rPr spc="-235" dirty="0"/>
              <a:t> </a:t>
            </a:r>
            <a:r>
              <a:rPr spc="-215" dirty="0"/>
              <a:t>access</a:t>
            </a:r>
            <a:r>
              <a:rPr spc="-235" dirty="0"/>
              <a:t> </a:t>
            </a:r>
            <a:r>
              <a:rPr spc="65" dirty="0"/>
              <a:t>to</a:t>
            </a:r>
            <a:r>
              <a:rPr spc="-240" dirty="0"/>
              <a:t> </a:t>
            </a:r>
            <a:r>
              <a:rPr spc="-185" dirty="0"/>
              <a:t>a</a:t>
            </a:r>
            <a:r>
              <a:rPr spc="-235" dirty="0"/>
              <a:t> </a:t>
            </a:r>
            <a:r>
              <a:rPr spc="-55" dirty="0"/>
              <a:t>biological</a:t>
            </a:r>
            <a:r>
              <a:rPr spc="-235" dirty="0"/>
              <a:t> </a:t>
            </a:r>
            <a:r>
              <a:rPr spc="-60" dirty="0"/>
              <a:t>data</a:t>
            </a:r>
            <a:r>
              <a:rPr spc="-235" dirty="0"/>
              <a:t> </a:t>
            </a:r>
            <a:r>
              <a:rPr spc="-40" dirty="0"/>
              <a:t>infrastructure</a:t>
            </a:r>
            <a:r>
              <a:rPr spc="-245" dirty="0"/>
              <a:t> </a:t>
            </a:r>
            <a:r>
              <a:rPr spc="30" dirty="0"/>
              <a:t>that</a:t>
            </a:r>
            <a:r>
              <a:rPr spc="-229" dirty="0"/>
              <a:t> </a:t>
            </a:r>
            <a:r>
              <a:rPr spc="-100" dirty="0"/>
              <a:t>drives  </a:t>
            </a:r>
            <a:r>
              <a:rPr spc="-135" dirty="0"/>
              <a:t>research </a:t>
            </a:r>
            <a:r>
              <a:rPr spc="-110" dirty="0"/>
              <a:t>and </a:t>
            </a:r>
            <a:r>
              <a:rPr spc="-15" dirty="0"/>
              <a:t>the</a:t>
            </a:r>
            <a:r>
              <a:rPr spc="-495" dirty="0"/>
              <a:t> </a:t>
            </a:r>
            <a:r>
              <a:rPr spc="-70" dirty="0"/>
              <a:t>bio-economy</a:t>
            </a:r>
          </a:p>
        </p:txBody>
      </p:sp>
      <p:sp>
        <p:nvSpPr>
          <p:cNvPr id="3" name="object 3"/>
          <p:cNvSpPr/>
          <p:nvPr/>
        </p:nvSpPr>
        <p:spPr>
          <a:xfrm>
            <a:off x="2446337" y="4462462"/>
            <a:ext cx="2120900" cy="18415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62237" y="4830762"/>
            <a:ext cx="1676400" cy="11303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78087" y="4481512"/>
            <a:ext cx="2057400" cy="17653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478087" y="4481512"/>
            <a:ext cx="2057400" cy="1765300"/>
          </a:xfrm>
          <a:custGeom>
            <a:avLst/>
            <a:gdLst/>
            <a:ahLst/>
            <a:cxnLst/>
            <a:rect l="l" t="t" r="r" b="b"/>
            <a:pathLst>
              <a:path w="2057400" h="1765300">
                <a:moveTo>
                  <a:pt x="0" y="882651"/>
                </a:moveTo>
                <a:lnTo>
                  <a:pt x="441324" y="0"/>
                </a:lnTo>
                <a:lnTo>
                  <a:pt x="1616076" y="0"/>
                </a:lnTo>
                <a:lnTo>
                  <a:pt x="2057400" y="882651"/>
                </a:lnTo>
                <a:lnTo>
                  <a:pt x="1616076" y="1765300"/>
                </a:lnTo>
                <a:lnTo>
                  <a:pt x="441324" y="1765300"/>
                </a:lnTo>
                <a:lnTo>
                  <a:pt x="0" y="882651"/>
                </a:lnTo>
                <a:close/>
              </a:path>
            </a:pathLst>
          </a:custGeom>
          <a:ln w="12700">
            <a:solidFill>
              <a:srgbClr val="E68422"/>
            </a:solidFill>
          </a:ln>
        </p:spPr>
        <p:txBody>
          <a:bodyPr wrap="square" lIns="0" tIns="0" rIns="0" bIns="0" rtlCol="0"/>
          <a:lstStyle/>
          <a:p>
            <a:endParaRPr/>
          </a:p>
        </p:txBody>
      </p:sp>
      <p:sp>
        <p:nvSpPr>
          <p:cNvPr id="7" name="object 7"/>
          <p:cNvSpPr txBox="1"/>
          <p:nvPr/>
        </p:nvSpPr>
        <p:spPr>
          <a:xfrm>
            <a:off x="2805816" y="4881562"/>
            <a:ext cx="1386840" cy="889000"/>
          </a:xfrm>
          <a:prstGeom prst="rect">
            <a:avLst/>
          </a:prstGeom>
        </p:spPr>
        <p:txBody>
          <a:bodyPr vert="horz" wrap="square" lIns="0" tIns="29209" rIns="0" bIns="0" rtlCol="0">
            <a:spAutoFit/>
          </a:bodyPr>
          <a:lstStyle/>
          <a:p>
            <a:pPr marL="12065" marR="5080" indent="-635" algn="ctr">
              <a:lnSpc>
                <a:spcPct val="92600"/>
              </a:lnSpc>
              <a:spcBef>
                <a:spcPts val="229"/>
              </a:spcBef>
            </a:pPr>
            <a:r>
              <a:rPr sz="1500" spc="-40" dirty="0">
                <a:solidFill>
                  <a:srgbClr val="FFFFFF"/>
                </a:solidFill>
                <a:latin typeface="Arial"/>
                <a:cs typeface="Arial"/>
              </a:rPr>
              <a:t>High </a:t>
            </a:r>
            <a:r>
              <a:rPr sz="1500" spc="-20" dirty="0">
                <a:solidFill>
                  <a:srgbClr val="FFFFFF"/>
                </a:solidFill>
                <a:latin typeface="Arial"/>
                <a:cs typeface="Arial"/>
              </a:rPr>
              <a:t>content  </a:t>
            </a:r>
            <a:r>
              <a:rPr sz="1500" spc="-30" dirty="0">
                <a:solidFill>
                  <a:srgbClr val="FFFFFF"/>
                </a:solidFill>
                <a:latin typeface="Arial"/>
                <a:cs typeface="Arial"/>
              </a:rPr>
              <a:t>phenotyping </a:t>
            </a:r>
            <a:r>
              <a:rPr sz="1500" spc="-5" dirty="0">
                <a:solidFill>
                  <a:srgbClr val="FFFFFF"/>
                </a:solidFill>
                <a:latin typeface="Arial"/>
                <a:cs typeface="Arial"/>
              </a:rPr>
              <a:t>at  different </a:t>
            </a:r>
            <a:r>
              <a:rPr sz="1500" dirty="0">
                <a:solidFill>
                  <a:srgbClr val="FFFFFF"/>
                </a:solidFill>
                <a:latin typeface="Arial"/>
                <a:cs typeface="Arial"/>
              </a:rPr>
              <a:t>time  </a:t>
            </a:r>
            <a:r>
              <a:rPr sz="1500" spc="-65" dirty="0">
                <a:solidFill>
                  <a:srgbClr val="FFFFFF"/>
                </a:solidFill>
                <a:latin typeface="Arial"/>
                <a:cs typeface="Arial"/>
              </a:rPr>
              <a:t>and </a:t>
            </a:r>
            <a:r>
              <a:rPr sz="1500" spc="-40" dirty="0">
                <a:solidFill>
                  <a:srgbClr val="FFFFFF"/>
                </a:solidFill>
                <a:latin typeface="Arial"/>
                <a:cs typeface="Arial"/>
              </a:rPr>
              <a:t>spatial</a:t>
            </a:r>
            <a:r>
              <a:rPr sz="1500" spc="-240" dirty="0">
                <a:solidFill>
                  <a:srgbClr val="FFFFFF"/>
                </a:solidFill>
                <a:latin typeface="Arial"/>
                <a:cs typeface="Arial"/>
              </a:rPr>
              <a:t> </a:t>
            </a:r>
            <a:r>
              <a:rPr sz="1500" spc="-95" dirty="0">
                <a:solidFill>
                  <a:srgbClr val="FFFFFF"/>
                </a:solidFill>
                <a:latin typeface="Arial"/>
                <a:cs typeface="Arial"/>
              </a:rPr>
              <a:t>scales</a:t>
            </a:r>
            <a:endParaRPr sz="1500">
              <a:latin typeface="Arial"/>
              <a:cs typeface="Arial"/>
            </a:endParaRPr>
          </a:p>
        </p:txBody>
      </p:sp>
      <p:sp>
        <p:nvSpPr>
          <p:cNvPr id="8" name="object 8"/>
          <p:cNvSpPr/>
          <p:nvPr/>
        </p:nvSpPr>
        <p:spPr>
          <a:xfrm>
            <a:off x="2528887" y="5268912"/>
            <a:ext cx="241300" cy="20320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528887" y="5268912"/>
            <a:ext cx="241300" cy="203200"/>
          </a:xfrm>
          <a:custGeom>
            <a:avLst/>
            <a:gdLst/>
            <a:ahLst/>
            <a:cxnLst/>
            <a:rect l="l" t="t" r="r" b="b"/>
            <a:pathLst>
              <a:path w="241300" h="203200">
                <a:moveTo>
                  <a:pt x="0" y="101600"/>
                </a:moveTo>
                <a:lnTo>
                  <a:pt x="50799" y="0"/>
                </a:lnTo>
                <a:lnTo>
                  <a:pt x="190500" y="0"/>
                </a:lnTo>
                <a:lnTo>
                  <a:pt x="241300" y="101600"/>
                </a:lnTo>
                <a:lnTo>
                  <a:pt x="190500" y="203200"/>
                </a:lnTo>
                <a:lnTo>
                  <a:pt x="50799" y="203200"/>
                </a:lnTo>
                <a:lnTo>
                  <a:pt x="0" y="101600"/>
                </a:lnTo>
                <a:close/>
              </a:path>
            </a:pathLst>
          </a:custGeom>
          <a:ln w="12700">
            <a:solidFill>
              <a:srgbClr val="E68422"/>
            </a:solidFill>
          </a:ln>
        </p:spPr>
        <p:txBody>
          <a:bodyPr wrap="square" lIns="0" tIns="0" rIns="0" bIns="0" rtlCol="0"/>
          <a:lstStyle/>
          <a:p>
            <a:endParaRPr/>
          </a:p>
        </p:txBody>
      </p:sp>
      <p:sp>
        <p:nvSpPr>
          <p:cNvPr id="10" name="object 10"/>
          <p:cNvSpPr/>
          <p:nvPr/>
        </p:nvSpPr>
        <p:spPr>
          <a:xfrm>
            <a:off x="712787" y="3503612"/>
            <a:ext cx="2057399" cy="17653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12787" y="3503612"/>
            <a:ext cx="2057400" cy="1765300"/>
          </a:xfrm>
          <a:custGeom>
            <a:avLst/>
            <a:gdLst/>
            <a:ahLst/>
            <a:cxnLst/>
            <a:rect l="l" t="t" r="r" b="b"/>
            <a:pathLst>
              <a:path w="2057400" h="1765300">
                <a:moveTo>
                  <a:pt x="0" y="882651"/>
                </a:moveTo>
                <a:lnTo>
                  <a:pt x="441324" y="0"/>
                </a:lnTo>
                <a:lnTo>
                  <a:pt x="1616076" y="0"/>
                </a:lnTo>
                <a:lnTo>
                  <a:pt x="2057400" y="882651"/>
                </a:lnTo>
                <a:lnTo>
                  <a:pt x="1616076" y="1765300"/>
                </a:lnTo>
                <a:lnTo>
                  <a:pt x="441324" y="1765300"/>
                </a:lnTo>
                <a:lnTo>
                  <a:pt x="0" y="882651"/>
                </a:lnTo>
                <a:close/>
              </a:path>
            </a:pathLst>
          </a:custGeom>
          <a:ln w="12700">
            <a:solidFill>
              <a:srgbClr val="E68422"/>
            </a:solidFill>
          </a:ln>
        </p:spPr>
        <p:txBody>
          <a:bodyPr wrap="square" lIns="0" tIns="0" rIns="0" bIns="0" rtlCol="0"/>
          <a:lstStyle/>
          <a:p>
            <a:endParaRPr/>
          </a:p>
        </p:txBody>
      </p:sp>
      <p:sp>
        <p:nvSpPr>
          <p:cNvPr id="12" name="object 12"/>
          <p:cNvSpPr/>
          <p:nvPr/>
        </p:nvSpPr>
        <p:spPr>
          <a:xfrm>
            <a:off x="2122487" y="5027612"/>
            <a:ext cx="241300" cy="215900"/>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2122487" y="5027612"/>
            <a:ext cx="241300" cy="215900"/>
          </a:xfrm>
          <a:custGeom>
            <a:avLst/>
            <a:gdLst/>
            <a:ahLst/>
            <a:cxnLst/>
            <a:rect l="l" t="t" r="r" b="b"/>
            <a:pathLst>
              <a:path w="241300" h="215900">
                <a:moveTo>
                  <a:pt x="0" y="107950"/>
                </a:moveTo>
                <a:lnTo>
                  <a:pt x="53975" y="0"/>
                </a:lnTo>
                <a:lnTo>
                  <a:pt x="187325" y="0"/>
                </a:lnTo>
                <a:lnTo>
                  <a:pt x="241300" y="107950"/>
                </a:lnTo>
                <a:lnTo>
                  <a:pt x="187325" y="215900"/>
                </a:lnTo>
                <a:lnTo>
                  <a:pt x="53975" y="215900"/>
                </a:lnTo>
                <a:lnTo>
                  <a:pt x="0" y="107950"/>
                </a:lnTo>
                <a:close/>
              </a:path>
            </a:pathLst>
          </a:custGeom>
          <a:ln w="12700">
            <a:solidFill>
              <a:srgbClr val="DE8123"/>
            </a:solidFill>
          </a:ln>
        </p:spPr>
        <p:txBody>
          <a:bodyPr wrap="square" lIns="0" tIns="0" rIns="0" bIns="0" rtlCol="0"/>
          <a:lstStyle/>
          <a:p>
            <a:endParaRPr/>
          </a:p>
        </p:txBody>
      </p:sp>
      <p:sp>
        <p:nvSpPr>
          <p:cNvPr id="14" name="object 14"/>
          <p:cNvSpPr/>
          <p:nvPr/>
        </p:nvSpPr>
        <p:spPr>
          <a:xfrm>
            <a:off x="4186237" y="3471862"/>
            <a:ext cx="2171700" cy="1854200"/>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4440237" y="3763962"/>
            <a:ext cx="1701800" cy="1295400"/>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4243387" y="3503612"/>
            <a:ext cx="2057400" cy="1752600"/>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4243387" y="3503612"/>
            <a:ext cx="2057400" cy="1752600"/>
          </a:xfrm>
          <a:custGeom>
            <a:avLst/>
            <a:gdLst/>
            <a:ahLst/>
            <a:cxnLst/>
            <a:rect l="l" t="t" r="r" b="b"/>
            <a:pathLst>
              <a:path w="2057400" h="1752600">
                <a:moveTo>
                  <a:pt x="0" y="876301"/>
                </a:moveTo>
                <a:lnTo>
                  <a:pt x="438149" y="0"/>
                </a:lnTo>
                <a:lnTo>
                  <a:pt x="1619251" y="0"/>
                </a:lnTo>
                <a:lnTo>
                  <a:pt x="2057400" y="876301"/>
                </a:lnTo>
                <a:lnTo>
                  <a:pt x="1619251" y="1752600"/>
                </a:lnTo>
                <a:lnTo>
                  <a:pt x="438149" y="1752600"/>
                </a:lnTo>
                <a:lnTo>
                  <a:pt x="0" y="876301"/>
                </a:lnTo>
                <a:close/>
              </a:path>
            </a:pathLst>
          </a:custGeom>
          <a:ln w="12700">
            <a:solidFill>
              <a:srgbClr val="D07C29"/>
            </a:solidFill>
          </a:ln>
        </p:spPr>
        <p:txBody>
          <a:bodyPr wrap="square" lIns="0" tIns="0" rIns="0" bIns="0" rtlCol="0"/>
          <a:lstStyle/>
          <a:p>
            <a:endParaRPr/>
          </a:p>
        </p:txBody>
      </p:sp>
      <p:sp>
        <p:nvSpPr>
          <p:cNvPr id="18" name="object 18"/>
          <p:cNvSpPr txBox="1"/>
          <p:nvPr/>
        </p:nvSpPr>
        <p:spPr>
          <a:xfrm>
            <a:off x="4578403" y="3814762"/>
            <a:ext cx="1370330" cy="1066800"/>
          </a:xfrm>
          <a:prstGeom prst="rect">
            <a:avLst/>
          </a:prstGeom>
        </p:spPr>
        <p:txBody>
          <a:bodyPr vert="horz" wrap="square" lIns="0" tIns="38100" rIns="0" bIns="0" rtlCol="0">
            <a:spAutoFit/>
          </a:bodyPr>
          <a:lstStyle/>
          <a:p>
            <a:pPr marL="12700" marR="5080" algn="ctr">
              <a:lnSpc>
                <a:spcPct val="88900"/>
              </a:lnSpc>
              <a:spcBef>
                <a:spcPts val="300"/>
              </a:spcBef>
            </a:pPr>
            <a:r>
              <a:rPr sz="1500" dirty="0">
                <a:solidFill>
                  <a:srgbClr val="FFFFFF"/>
                </a:solidFill>
                <a:latin typeface="Arial"/>
                <a:cs typeface="Arial"/>
              </a:rPr>
              <a:t>European</a:t>
            </a:r>
            <a:r>
              <a:rPr sz="1500" spc="-105" dirty="0">
                <a:solidFill>
                  <a:srgbClr val="FFFFFF"/>
                </a:solidFill>
                <a:latin typeface="Arial"/>
                <a:cs typeface="Arial"/>
              </a:rPr>
              <a:t> </a:t>
            </a:r>
            <a:r>
              <a:rPr sz="1500" spc="-5" dirty="0">
                <a:solidFill>
                  <a:srgbClr val="FFFFFF"/>
                </a:solidFill>
                <a:latin typeface="Arial"/>
                <a:cs typeface="Arial"/>
              </a:rPr>
              <a:t>Open  Science Cloud:  </a:t>
            </a:r>
            <a:r>
              <a:rPr sz="1500" spc="-35" dirty="0">
                <a:solidFill>
                  <a:srgbClr val="FFFFFF"/>
                </a:solidFill>
                <a:latin typeface="Arial"/>
                <a:cs typeface="Arial"/>
              </a:rPr>
              <a:t>discoverability,  </a:t>
            </a:r>
            <a:r>
              <a:rPr sz="1500" spc="-105" dirty="0">
                <a:solidFill>
                  <a:srgbClr val="FFFFFF"/>
                </a:solidFill>
                <a:latin typeface="Arial"/>
                <a:cs typeface="Arial"/>
              </a:rPr>
              <a:t>access, </a:t>
            </a:r>
            <a:r>
              <a:rPr sz="1500" spc="-50" dirty="0">
                <a:solidFill>
                  <a:srgbClr val="FFFFFF"/>
                </a:solidFill>
                <a:latin typeface="Arial"/>
                <a:cs typeface="Arial"/>
              </a:rPr>
              <a:t>sharing  </a:t>
            </a:r>
            <a:r>
              <a:rPr sz="1500" spc="-65" dirty="0">
                <a:solidFill>
                  <a:srgbClr val="FFFFFF"/>
                </a:solidFill>
                <a:latin typeface="Arial"/>
                <a:cs typeface="Arial"/>
              </a:rPr>
              <a:t>and</a:t>
            </a:r>
            <a:r>
              <a:rPr sz="1500" spc="-135" dirty="0">
                <a:solidFill>
                  <a:srgbClr val="FFFFFF"/>
                </a:solidFill>
                <a:latin typeface="Arial"/>
                <a:cs typeface="Arial"/>
              </a:rPr>
              <a:t> </a:t>
            </a:r>
            <a:r>
              <a:rPr sz="1500" spc="-70" dirty="0">
                <a:solidFill>
                  <a:srgbClr val="FFFFFF"/>
                </a:solidFill>
                <a:latin typeface="Arial"/>
                <a:cs typeface="Arial"/>
              </a:rPr>
              <a:t>analysis</a:t>
            </a:r>
            <a:endParaRPr sz="1500">
              <a:latin typeface="Arial"/>
              <a:cs typeface="Arial"/>
            </a:endParaRPr>
          </a:p>
        </p:txBody>
      </p:sp>
      <p:sp>
        <p:nvSpPr>
          <p:cNvPr id="19" name="object 19"/>
          <p:cNvSpPr/>
          <p:nvPr/>
        </p:nvSpPr>
        <p:spPr>
          <a:xfrm>
            <a:off x="5653087" y="5027612"/>
            <a:ext cx="241300" cy="203200"/>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5653087" y="5027612"/>
            <a:ext cx="241300" cy="203200"/>
          </a:xfrm>
          <a:custGeom>
            <a:avLst/>
            <a:gdLst/>
            <a:ahLst/>
            <a:cxnLst/>
            <a:rect l="l" t="t" r="r" b="b"/>
            <a:pathLst>
              <a:path w="241300" h="203200">
                <a:moveTo>
                  <a:pt x="0" y="101600"/>
                </a:moveTo>
                <a:lnTo>
                  <a:pt x="50799" y="0"/>
                </a:lnTo>
                <a:lnTo>
                  <a:pt x="190500" y="0"/>
                </a:lnTo>
                <a:lnTo>
                  <a:pt x="241300" y="101600"/>
                </a:lnTo>
                <a:lnTo>
                  <a:pt x="190500" y="203200"/>
                </a:lnTo>
                <a:lnTo>
                  <a:pt x="50799" y="203200"/>
                </a:lnTo>
                <a:lnTo>
                  <a:pt x="0" y="101600"/>
                </a:lnTo>
                <a:close/>
              </a:path>
            </a:pathLst>
          </a:custGeom>
          <a:ln w="12700">
            <a:solidFill>
              <a:srgbClr val="D37D27"/>
            </a:solidFill>
          </a:ln>
        </p:spPr>
        <p:txBody>
          <a:bodyPr wrap="square" lIns="0" tIns="0" rIns="0" bIns="0" rtlCol="0"/>
          <a:lstStyle/>
          <a:p>
            <a:endParaRPr/>
          </a:p>
        </p:txBody>
      </p:sp>
      <p:sp>
        <p:nvSpPr>
          <p:cNvPr id="21" name="object 21"/>
          <p:cNvSpPr/>
          <p:nvPr/>
        </p:nvSpPr>
        <p:spPr>
          <a:xfrm>
            <a:off x="6008687" y="4481512"/>
            <a:ext cx="2044700" cy="1752600"/>
          </a:xfrm>
          <a:prstGeom prst="rect">
            <a:avLst/>
          </a:prstGeom>
          <a:blipFill>
            <a:blip r:embed="rId12" cstate="print"/>
            <a:stretch>
              <a:fillRect/>
            </a:stretch>
          </a:blipFill>
        </p:spPr>
        <p:txBody>
          <a:bodyPr wrap="square" lIns="0" tIns="0" rIns="0" bIns="0" rtlCol="0"/>
          <a:lstStyle/>
          <a:p>
            <a:endParaRPr/>
          </a:p>
        </p:txBody>
      </p:sp>
      <p:sp>
        <p:nvSpPr>
          <p:cNvPr id="22" name="object 22"/>
          <p:cNvSpPr/>
          <p:nvPr/>
        </p:nvSpPr>
        <p:spPr>
          <a:xfrm>
            <a:off x="6236608" y="5748651"/>
            <a:ext cx="271083" cy="189247"/>
          </a:xfrm>
          <a:prstGeom prst="rect">
            <a:avLst/>
          </a:prstGeom>
          <a:blipFill>
            <a:blip r:embed="rId13" cstate="print"/>
            <a:stretch>
              <a:fillRect/>
            </a:stretch>
          </a:blipFill>
        </p:spPr>
        <p:txBody>
          <a:bodyPr wrap="square" lIns="0" tIns="0" rIns="0" bIns="0" rtlCol="0"/>
          <a:lstStyle/>
          <a:p>
            <a:endParaRPr/>
          </a:p>
        </p:txBody>
      </p:sp>
      <p:sp>
        <p:nvSpPr>
          <p:cNvPr id="23" name="object 23"/>
          <p:cNvSpPr/>
          <p:nvPr/>
        </p:nvSpPr>
        <p:spPr>
          <a:xfrm>
            <a:off x="6337300" y="5287873"/>
            <a:ext cx="279929" cy="189247"/>
          </a:xfrm>
          <a:prstGeom prst="rect">
            <a:avLst/>
          </a:prstGeom>
          <a:blipFill>
            <a:blip r:embed="rId14" cstate="print"/>
            <a:stretch>
              <a:fillRect/>
            </a:stretch>
          </a:blipFill>
        </p:spPr>
        <p:txBody>
          <a:bodyPr wrap="square" lIns="0" tIns="0" rIns="0" bIns="0" rtlCol="0"/>
          <a:lstStyle/>
          <a:p>
            <a:endParaRPr/>
          </a:p>
        </p:txBody>
      </p:sp>
      <p:sp>
        <p:nvSpPr>
          <p:cNvPr id="24" name="object 24"/>
          <p:cNvSpPr/>
          <p:nvPr/>
        </p:nvSpPr>
        <p:spPr>
          <a:xfrm>
            <a:off x="6008687" y="4481512"/>
            <a:ext cx="2044700" cy="1752600"/>
          </a:xfrm>
          <a:custGeom>
            <a:avLst/>
            <a:gdLst/>
            <a:ahLst/>
            <a:cxnLst/>
            <a:rect l="l" t="t" r="r" b="b"/>
            <a:pathLst>
              <a:path w="2044700" h="1752600">
                <a:moveTo>
                  <a:pt x="0" y="876301"/>
                </a:moveTo>
                <a:lnTo>
                  <a:pt x="438150" y="0"/>
                </a:lnTo>
                <a:lnTo>
                  <a:pt x="1606550" y="0"/>
                </a:lnTo>
                <a:lnTo>
                  <a:pt x="2044700" y="876301"/>
                </a:lnTo>
                <a:lnTo>
                  <a:pt x="1606550" y="1752600"/>
                </a:lnTo>
                <a:lnTo>
                  <a:pt x="438150" y="1752600"/>
                </a:lnTo>
                <a:lnTo>
                  <a:pt x="0" y="876301"/>
                </a:lnTo>
                <a:close/>
              </a:path>
            </a:pathLst>
          </a:custGeom>
          <a:ln w="12700">
            <a:solidFill>
              <a:srgbClr val="D07C29"/>
            </a:solidFill>
          </a:ln>
        </p:spPr>
        <p:txBody>
          <a:bodyPr wrap="square" lIns="0" tIns="0" rIns="0" bIns="0" rtlCol="0"/>
          <a:lstStyle/>
          <a:p>
            <a:endParaRPr/>
          </a:p>
        </p:txBody>
      </p:sp>
      <p:sp>
        <p:nvSpPr>
          <p:cNvPr id="25" name="object 25"/>
          <p:cNvSpPr/>
          <p:nvPr/>
        </p:nvSpPr>
        <p:spPr>
          <a:xfrm>
            <a:off x="6059487" y="5256212"/>
            <a:ext cx="241300" cy="215900"/>
          </a:xfrm>
          <a:prstGeom prst="rect">
            <a:avLst/>
          </a:prstGeom>
          <a:blipFill>
            <a:blip r:embed="rId15" cstate="print"/>
            <a:stretch>
              <a:fillRect/>
            </a:stretch>
          </a:blipFill>
        </p:spPr>
        <p:txBody>
          <a:bodyPr wrap="square" lIns="0" tIns="0" rIns="0" bIns="0" rtlCol="0"/>
          <a:lstStyle/>
          <a:p>
            <a:endParaRPr/>
          </a:p>
        </p:txBody>
      </p:sp>
      <p:sp>
        <p:nvSpPr>
          <p:cNvPr id="26" name="object 26"/>
          <p:cNvSpPr/>
          <p:nvPr/>
        </p:nvSpPr>
        <p:spPr>
          <a:xfrm>
            <a:off x="6059487" y="5256212"/>
            <a:ext cx="241300" cy="215900"/>
          </a:xfrm>
          <a:custGeom>
            <a:avLst/>
            <a:gdLst/>
            <a:ahLst/>
            <a:cxnLst/>
            <a:rect l="l" t="t" r="r" b="b"/>
            <a:pathLst>
              <a:path w="241300" h="215900">
                <a:moveTo>
                  <a:pt x="0" y="107950"/>
                </a:moveTo>
                <a:lnTo>
                  <a:pt x="53975" y="0"/>
                </a:lnTo>
                <a:lnTo>
                  <a:pt x="187325" y="0"/>
                </a:lnTo>
                <a:lnTo>
                  <a:pt x="241300" y="107950"/>
                </a:lnTo>
                <a:lnTo>
                  <a:pt x="187325" y="215900"/>
                </a:lnTo>
                <a:lnTo>
                  <a:pt x="53975" y="215900"/>
                </a:lnTo>
                <a:lnTo>
                  <a:pt x="0" y="107950"/>
                </a:lnTo>
                <a:close/>
              </a:path>
            </a:pathLst>
          </a:custGeom>
          <a:ln w="12700">
            <a:solidFill>
              <a:srgbClr val="C77A2D"/>
            </a:solidFill>
          </a:ln>
        </p:spPr>
        <p:txBody>
          <a:bodyPr wrap="square" lIns="0" tIns="0" rIns="0" bIns="0" rtlCol="0"/>
          <a:lstStyle/>
          <a:p>
            <a:endParaRPr/>
          </a:p>
        </p:txBody>
      </p:sp>
      <p:sp>
        <p:nvSpPr>
          <p:cNvPr id="27" name="object 27"/>
          <p:cNvSpPr/>
          <p:nvPr/>
        </p:nvSpPr>
        <p:spPr>
          <a:xfrm>
            <a:off x="2420937" y="2506662"/>
            <a:ext cx="2171700" cy="1854200"/>
          </a:xfrm>
          <a:prstGeom prst="rect">
            <a:avLst/>
          </a:prstGeom>
          <a:blipFill>
            <a:blip r:embed="rId8" cstate="print"/>
            <a:stretch>
              <a:fillRect/>
            </a:stretch>
          </a:blipFill>
        </p:spPr>
        <p:txBody>
          <a:bodyPr wrap="square" lIns="0" tIns="0" rIns="0" bIns="0" rtlCol="0"/>
          <a:lstStyle/>
          <a:p>
            <a:endParaRPr/>
          </a:p>
        </p:txBody>
      </p:sp>
      <p:sp>
        <p:nvSpPr>
          <p:cNvPr id="28" name="object 28"/>
          <p:cNvSpPr/>
          <p:nvPr/>
        </p:nvSpPr>
        <p:spPr>
          <a:xfrm>
            <a:off x="2751137" y="2887662"/>
            <a:ext cx="1574800" cy="1117600"/>
          </a:xfrm>
          <a:prstGeom prst="rect">
            <a:avLst/>
          </a:prstGeom>
          <a:blipFill>
            <a:blip r:embed="rId16" cstate="print"/>
            <a:stretch>
              <a:fillRect/>
            </a:stretch>
          </a:blipFill>
        </p:spPr>
        <p:txBody>
          <a:bodyPr wrap="square" lIns="0" tIns="0" rIns="0" bIns="0" rtlCol="0"/>
          <a:lstStyle/>
          <a:p>
            <a:endParaRPr/>
          </a:p>
        </p:txBody>
      </p:sp>
      <p:sp>
        <p:nvSpPr>
          <p:cNvPr id="29" name="object 29"/>
          <p:cNvSpPr/>
          <p:nvPr/>
        </p:nvSpPr>
        <p:spPr>
          <a:xfrm>
            <a:off x="2478087" y="2538412"/>
            <a:ext cx="2057400" cy="1752600"/>
          </a:xfrm>
          <a:prstGeom prst="rect">
            <a:avLst/>
          </a:prstGeom>
          <a:blipFill>
            <a:blip r:embed="rId17" cstate="print"/>
            <a:stretch>
              <a:fillRect/>
            </a:stretch>
          </a:blipFill>
        </p:spPr>
        <p:txBody>
          <a:bodyPr wrap="square" lIns="0" tIns="0" rIns="0" bIns="0" rtlCol="0"/>
          <a:lstStyle/>
          <a:p>
            <a:endParaRPr/>
          </a:p>
        </p:txBody>
      </p:sp>
      <p:sp>
        <p:nvSpPr>
          <p:cNvPr id="30" name="object 30"/>
          <p:cNvSpPr/>
          <p:nvPr/>
        </p:nvSpPr>
        <p:spPr>
          <a:xfrm>
            <a:off x="2478087" y="2538412"/>
            <a:ext cx="2057400" cy="1752600"/>
          </a:xfrm>
          <a:custGeom>
            <a:avLst/>
            <a:gdLst/>
            <a:ahLst/>
            <a:cxnLst/>
            <a:rect l="l" t="t" r="r" b="b"/>
            <a:pathLst>
              <a:path w="2057400" h="1752600">
                <a:moveTo>
                  <a:pt x="0" y="876301"/>
                </a:moveTo>
                <a:lnTo>
                  <a:pt x="438149" y="0"/>
                </a:lnTo>
                <a:lnTo>
                  <a:pt x="1619251" y="0"/>
                </a:lnTo>
                <a:lnTo>
                  <a:pt x="2057400" y="876301"/>
                </a:lnTo>
                <a:lnTo>
                  <a:pt x="1619251" y="1752600"/>
                </a:lnTo>
                <a:lnTo>
                  <a:pt x="438149" y="1752600"/>
                </a:lnTo>
                <a:lnTo>
                  <a:pt x="0" y="876301"/>
                </a:lnTo>
                <a:close/>
              </a:path>
            </a:pathLst>
          </a:custGeom>
          <a:ln w="12700">
            <a:solidFill>
              <a:srgbClr val="B57535"/>
            </a:solidFill>
          </a:ln>
        </p:spPr>
        <p:txBody>
          <a:bodyPr wrap="square" lIns="0" tIns="0" rIns="0" bIns="0" rtlCol="0"/>
          <a:lstStyle/>
          <a:p>
            <a:endParaRPr/>
          </a:p>
        </p:txBody>
      </p:sp>
      <p:sp>
        <p:nvSpPr>
          <p:cNvPr id="31" name="object 31"/>
          <p:cNvSpPr txBox="1"/>
          <p:nvPr/>
        </p:nvSpPr>
        <p:spPr>
          <a:xfrm>
            <a:off x="2896589" y="2938462"/>
            <a:ext cx="1205230" cy="889000"/>
          </a:xfrm>
          <a:prstGeom prst="rect">
            <a:avLst/>
          </a:prstGeom>
        </p:spPr>
        <p:txBody>
          <a:bodyPr vert="horz" wrap="square" lIns="0" tIns="29209" rIns="0" bIns="0" rtlCol="0">
            <a:spAutoFit/>
          </a:bodyPr>
          <a:lstStyle/>
          <a:p>
            <a:pPr marL="12700" marR="5080" algn="ctr">
              <a:lnSpc>
                <a:spcPct val="92600"/>
              </a:lnSpc>
              <a:spcBef>
                <a:spcPts val="229"/>
              </a:spcBef>
            </a:pPr>
            <a:r>
              <a:rPr sz="1500" spc="-75" dirty="0">
                <a:solidFill>
                  <a:srgbClr val="FFFFFF"/>
                </a:solidFill>
                <a:latin typeface="Arial"/>
                <a:cs typeface="Arial"/>
              </a:rPr>
              <a:t>Genomics</a:t>
            </a:r>
            <a:r>
              <a:rPr sz="1500" spc="-180" dirty="0">
                <a:solidFill>
                  <a:srgbClr val="FFFFFF"/>
                </a:solidFill>
                <a:latin typeface="Arial"/>
                <a:cs typeface="Arial"/>
              </a:rPr>
              <a:t> </a:t>
            </a:r>
            <a:r>
              <a:rPr sz="1500" spc="-35" dirty="0">
                <a:solidFill>
                  <a:srgbClr val="FFFFFF"/>
                </a:solidFill>
                <a:latin typeface="Arial"/>
                <a:cs typeface="Arial"/>
              </a:rPr>
              <a:t>data  linked </a:t>
            </a:r>
            <a:r>
              <a:rPr sz="1500" spc="25" dirty="0">
                <a:solidFill>
                  <a:srgbClr val="FFFFFF"/>
                </a:solidFill>
                <a:latin typeface="Arial"/>
                <a:cs typeface="Arial"/>
              </a:rPr>
              <a:t>to  </a:t>
            </a:r>
            <a:r>
              <a:rPr sz="1500" spc="-35" dirty="0">
                <a:solidFill>
                  <a:srgbClr val="FFFFFF"/>
                </a:solidFill>
                <a:latin typeface="Arial"/>
                <a:cs typeface="Arial"/>
              </a:rPr>
              <a:t>phenotype </a:t>
            </a:r>
            <a:r>
              <a:rPr sz="1500" spc="0" dirty="0">
                <a:solidFill>
                  <a:srgbClr val="FFFFFF"/>
                </a:solidFill>
                <a:latin typeface="Arial"/>
                <a:cs typeface="Arial"/>
              </a:rPr>
              <a:t>for  </a:t>
            </a:r>
            <a:r>
              <a:rPr sz="1500" b="1" spc="-65" dirty="0">
                <a:solidFill>
                  <a:srgbClr val="FFFFFF"/>
                </a:solidFill>
                <a:latin typeface="Arial"/>
                <a:cs typeface="Arial"/>
              </a:rPr>
              <a:t>population</a:t>
            </a:r>
            <a:endParaRPr sz="1500">
              <a:latin typeface="Arial"/>
              <a:cs typeface="Arial"/>
            </a:endParaRPr>
          </a:p>
        </p:txBody>
      </p:sp>
      <p:sp>
        <p:nvSpPr>
          <p:cNvPr id="32" name="object 32"/>
          <p:cNvSpPr/>
          <p:nvPr/>
        </p:nvSpPr>
        <p:spPr>
          <a:xfrm>
            <a:off x="3887787" y="2563812"/>
            <a:ext cx="241300" cy="215900"/>
          </a:xfrm>
          <a:prstGeom prst="rect">
            <a:avLst/>
          </a:prstGeom>
          <a:blipFill>
            <a:blip r:embed="rId18" cstate="print"/>
            <a:stretch>
              <a:fillRect/>
            </a:stretch>
          </a:blipFill>
        </p:spPr>
        <p:txBody>
          <a:bodyPr wrap="square" lIns="0" tIns="0" rIns="0" bIns="0" rtlCol="0"/>
          <a:lstStyle/>
          <a:p>
            <a:endParaRPr/>
          </a:p>
        </p:txBody>
      </p:sp>
      <p:sp>
        <p:nvSpPr>
          <p:cNvPr id="33" name="object 33"/>
          <p:cNvSpPr/>
          <p:nvPr/>
        </p:nvSpPr>
        <p:spPr>
          <a:xfrm>
            <a:off x="3887787" y="2563812"/>
            <a:ext cx="241300" cy="215900"/>
          </a:xfrm>
          <a:custGeom>
            <a:avLst/>
            <a:gdLst/>
            <a:ahLst/>
            <a:cxnLst/>
            <a:rect l="l" t="t" r="r" b="b"/>
            <a:pathLst>
              <a:path w="241300" h="215900">
                <a:moveTo>
                  <a:pt x="0" y="107950"/>
                </a:moveTo>
                <a:lnTo>
                  <a:pt x="53975" y="0"/>
                </a:lnTo>
                <a:lnTo>
                  <a:pt x="187325" y="0"/>
                </a:lnTo>
                <a:lnTo>
                  <a:pt x="241300" y="107950"/>
                </a:lnTo>
                <a:lnTo>
                  <a:pt x="187325" y="215900"/>
                </a:lnTo>
                <a:lnTo>
                  <a:pt x="53975" y="215900"/>
                </a:lnTo>
                <a:lnTo>
                  <a:pt x="0" y="107950"/>
                </a:lnTo>
                <a:close/>
              </a:path>
            </a:pathLst>
          </a:custGeom>
          <a:ln w="12700">
            <a:solidFill>
              <a:srgbClr val="BB7733"/>
            </a:solidFill>
          </a:ln>
        </p:spPr>
        <p:txBody>
          <a:bodyPr wrap="square" lIns="0" tIns="0" rIns="0" bIns="0" rtlCol="0"/>
          <a:lstStyle/>
          <a:p>
            <a:endParaRPr/>
          </a:p>
        </p:txBody>
      </p:sp>
      <p:sp>
        <p:nvSpPr>
          <p:cNvPr id="34" name="object 34"/>
          <p:cNvSpPr/>
          <p:nvPr/>
        </p:nvSpPr>
        <p:spPr>
          <a:xfrm>
            <a:off x="4237037" y="1554162"/>
            <a:ext cx="2070100" cy="1765300"/>
          </a:xfrm>
          <a:prstGeom prst="rect">
            <a:avLst/>
          </a:prstGeom>
          <a:blipFill>
            <a:blip r:embed="rId19" cstate="print"/>
            <a:stretch>
              <a:fillRect/>
            </a:stretch>
          </a:blipFill>
        </p:spPr>
        <p:txBody>
          <a:bodyPr wrap="square" lIns="0" tIns="0" rIns="0" bIns="0" rtlCol="0"/>
          <a:lstStyle/>
          <a:p>
            <a:endParaRPr/>
          </a:p>
        </p:txBody>
      </p:sp>
      <p:sp>
        <p:nvSpPr>
          <p:cNvPr id="35" name="object 35"/>
          <p:cNvSpPr/>
          <p:nvPr/>
        </p:nvSpPr>
        <p:spPr>
          <a:xfrm>
            <a:off x="4243387" y="1560512"/>
            <a:ext cx="2057400" cy="1752600"/>
          </a:xfrm>
          <a:custGeom>
            <a:avLst/>
            <a:gdLst/>
            <a:ahLst/>
            <a:cxnLst/>
            <a:rect l="l" t="t" r="r" b="b"/>
            <a:pathLst>
              <a:path w="2057400" h="1752600">
                <a:moveTo>
                  <a:pt x="0" y="876301"/>
                </a:moveTo>
                <a:lnTo>
                  <a:pt x="438149" y="0"/>
                </a:lnTo>
                <a:lnTo>
                  <a:pt x="1619251" y="0"/>
                </a:lnTo>
                <a:lnTo>
                  <a:pt x="2057400" y="876301"/>
                </a:lnTo>
                <a:lnTo>
                  <a:pt x="1619251" y="1752600"/>
                </a:lnTo>
                <a:lnTo>
                  <a:pt x="438149" y="1752600"/>
                </a:lnTo>
                <a:lnTo>
                  <a:pt x="0" y="876301"/>
                </a:lnTo>
                <a:close/>
              </a:path>
            </a:pathLst>
          </a:custGeom>
          <a:ln w="12700">
            <a:solidFill>
              <a:srgbClr val="B57535"/>
            </a:solidFill>
          </a:ln>
        </p:spPr>
        <p:txBody>
          <a:bodyPr wrap="square" lIns="0" tIns="0" rIns="0" bIns="0" rtlCol="0"/>
          <a:lstStyle/>
          <a:p>
            <a:endParaRPr/>
          </a:p>
        </p:txBody>
      </p:sp>
      <p:sp>
        <p:nvSpPr>
          <p:cNvPr id="36" name="object 36"/>
          <p:cNvSpPr/>
          <p:nvPr/>
        </p:nvSpPr>
        <p:spPr>
          <a:xfrm>
            <a:off x="4300537" y="2328862"/>
            <a:ext cx="241300" cy="215900"/>
          </a:xfrm>
          <a:prstGeom prst="rect">
            <a:avLst/>
          </a:prstGeom>
          <a:blipFill>
            <a:blip r:embed="rId20" cstate="print"/>
            <a:stretch>
              <a:fillRect/>
            </a:stretch>
          </a:blipFill>
        </p:spPr>
        <p:txBody>
          <a:bodyPr wrap="square" lIns="0" tIns="0" rIns="0" bIns="0" rtlCol="0"/>
          <a:lstStyle/>
          <a:p>
            <a:endParaRPr/>
          </a:p>
        </p:txBody>
      </p:sp>
      <p:sp>
        <p:nvSpPr>
          <p:cNvPr id="37" name="object 37"/>
          <p:cNvSpPr/>
          <p:nvPr/>
        </p:nvSpPr>
        <p:spPr>
          <a:xfrm>
            <a:off x="5951537" y="2493962"/>
            <a:ext cx="2159000" cy="1866900"/>
          </a:xfrm>
          <a:prstGeom prst="rect">
            <a:avLst/>
          </a:prstGeom>
          <a:blipFill>
            <a:blip r:embed="rId21" cstate="print"/>
            <a:stretch>
              <a:fillRect/>
            </a:stretch>
          </a:blipFill>
        </p:spPr>
        <p:txBody>
          <a:bodyPr wrap="square" lIns="0" tIns="0" rIns="0" bIns="0" rtlCol="0"/>
          <a:lstStyle/>
          <a:p>
            <a:endParaRPr/>
          </a:p>
        </p:txBody>
      </p:sp>
      <p:sp>
        <p:nvSpPr>
          <p:cNvPr id="38" name="object 38"/>
          <p:cNvSpPr/>
          <p:nvPr/>
        </p:nvSpPr>
        <p:spPr>
          <a:xfrm>
            <a:off x="6256337" y="2874962"/>
            <a:ext cx="1574800" cy="1130300"/>
          </a:xfrm>
          <a:prstGeom prst="rect">
            <a:avLst/>
          </a:prstGeom>
          <a:blipFill>
            <a:blip r:embed="rId22" cstate="print"/>
            <a:stretch>
              <a:fillRect/>
            </a:stretch>
          </a:blipFill>
        </p:spPr>
        <p:txBody>
          <a:bodyPr wrap="square" lIns="0" tIns="0" rIns="0" bIns="0" rtlCol="0"/>
          <a:lstStyle/>
          <a:p>
            <a:endParaRPr/>
          </a:p>
        </p:txBody>
      </p:sp>
      <p:sp>
        <p:nvSpPr>
          <p:cNvPr id="39" name="object 39"/>
          <p:cNvSpPr/>
          <p:nvPr/>
        </p:nvSpPr>
        <p:spPr>
          <a:xfrm>
            <a:off x="6008687" y="2525712"/>
            <a:ext cx="2044700" cy="1765300"/>
          </a:xfrm>
          <a:prstGeom prst="rect">
            <a:avLst/>
          </a:prstGeom>
          <a:blipFill>
            <a:blip r:embed="rId23" cstate="print"/>
            <a:stretch>
              <a:fillRect/>
            </a:stretch>
          </a:blipFill>
        </p:spPr>
        <p:txBody>
          <a:bodyPr wrap="square" lIns="0" tIns="0" rIns="0" bIns="0" rtlCol="0"/>
          <a:lstStyle/>
          <a:p>
            <a:endParaRPr/>
          </a:p>
        </p:txBody>
      </p:sp>
      <p:sp>
        <p:nvSpPr>
          <p:cNvPr id="40" name="object 40"/>
          <p:cNvSpPr/>
          <p:nvPr/>
        </p:nvSpPr>
        <p:spPr>
          <a:xfrm>
            <a:off x="6008687" y="2525712"/>
            <a:ext cx="2044700" cy="1765300"/>
          </a:xfrm>
          <a:custGeom>
            <a:avLst/>
            <a:gdLst/>
            <a:ahLst/>
            <a:cxnLst/>
            <a:rect l="l" t="t" r="r" b="b"/>
            <a:pathLst>
              <a:path w="2044700" h="1765300">
                <a:moveTo>
                  <a:pt x="0" y="882650"/>
                </a:moveTo>
                <a:lnTo>
                  <a:pt x="441325" y="0"/>
                </a:lnTo>
                <a:lnTo>
                  <a:pt x="1603377" y="0"/>
                </a:lnTo>
                <a:lnTo>
                  <a:pt x="2044700" y="882650"/>
                </a:lnTo>
                <a:lnTo>
                  <a:pt x="1603377" y="1765300"/>
                </a:lnTo>
                <a:lnTo>
                  <a:pt x="441325" y="1765300"/>
                </a:lnTo>
                <a:lnTo>
                  <a:pt x="0" y="882650"/>
                </a:lnTo>
                <a:close/>
              </a:path>
            </a:pathLst>
          </a:custGeom>
          <a:ln w="12700">
            <a:solidFill>
              <a:srgbClr val="9B6D40"/>
            </a:solidFill>
          </a:ln>
        </p:spPr>
        <p:txBody>
          <a:bodyPr wrap="square" lIns="0" tIns="0" rIns="0" bIns="0" rtlCol="0"/>
          <a:lstStyle/>
          <a:p>
            <a:endParaRPr/>
          </a:p>
        </p:txBody>
      </p:sp>
      <p:sp>
        <p:nvSpPr>
          <p:cNvPr id="41" name="object 41"/>
          <p:cNvSpPr txBox="1"/>
          <p:nvPr/>
        </p:nvSpPr>
        <p:spPr>
          <a:xfrm>
            <a:off x="6404292" y="2938462"/>
            <a:ext cx="1245235" cy="889000"/>
          </a:xfrm>
          <a:prstGeom prst="rect">
            <a:avLst/>
          </a:prstGeom>
        </p:spPr>
        <p:txBody>
          <a:bodyPr vert="horz" wrap="square" lIns="0" tIns="29209" rIns="0" bIns="0" rtlCol="0">
            <a:spAutoFit/>
          </a:bodyPr>
          <a:lstStyle/>
          <a:p>
            <a:pPr marL="12700" marR="5080" indent="-635" algn="ctr">
              <a:lnSpc>
                <a:spcPct val="92600"/>
              </a:lnSpc>
              <a:spcBef>
                <a:spcPts val="229"/>
              </a:spcBef>
            </a:pPr>
            <a:r>
              <a:rPr sz="1500" spc="-75" dirty="0">
                <a:solidFill>
                  <a:srgbClr val="FFFFFF"/>
                </a:solidFill>
                <a:latin typeface="Arial"/>
                <a:cs typeface="Arial"/>
              </a:rPr>
              <a:t>Responsible  </a:t>
            </a:r>
            <a:r>
              <a:rPr sz="1500" spc="-50" dirty="0">
                <a:solidFill>
                  <a:srgbClr val="FFFFFF"/>
                </a:solidFill>
                <a:latin typeface="Arial"/>
                <a:cs typeface="Arial"/>
              </a:rPr>
              <a:t>sharing</a:t>
            </a:r>
            <a:r>
              <a:rPr sz="1500" spc="-165" dirty="0">
                <a:solidFill>
                  <a:srgbClr val="FFFFFF"/>
                </a:solidFill>
                <a:latin typeface="Arial"/>
                <a:cs typeface="Arial"/>
              </a:rPr>
              <a:t> </a:t>
            </a:r>
            <a:r>
              <a:rPr sz="1500" spc="-105" dirty="0">
                <a:solidFill>
                  <a:srgbClr val="FFFFFF"/>
                </a:solidFill>
                <a:latin typeface="Arial"/>
                <a:cs typeface="Arial"/>
              </a:rPr>
              <a:t>–</a:t>
            </a:r>
            <a:r>
              <a:rPr sz="1500" spc="-210" dirty="0">
                <a:solidFill>
                  <a:srgbClr val="FFFFFF"/>
                </a:solidFill>
                <a:latin typeface="Arial"/>
                <a:cs typeface="Arial"/>
              </a:rPr>
              <a:t> </a:t>
            </a:r>
            <a:r>
              <a:rPr sz="1500" spc="-150" dirty="0">
                <a:solidFill>
                  <a:srgbClr val="FFFFFF"/>
                </a:solidFill>
                <a:latin typeface="Arial"/>
                <a:cs typeface="Arial"/>
              </a:rPr>
              <a:t>GDPR </a:t>
            </a:r>
            <a:r>
              <a:rPr sz="1500" spc="-80" dirty="0">
                <a:solidFill>
                  <a:srgbClr val="FFFFFF"/>
                </a:solidFill>
                <a:latin typeface="Arial"/>
                <a:cs typeface="Arial"/>
              </a:rPr>
              <a:t> </a:t>
            </a:r>
            <a:r>
              <a:rPr sz="1500" spc="-25" dirty="0">
                <a:solidFill>
                  <a:srgbClr val="FFFFFF"/>
                </a:solidFill>
                <a:latin typeface="Arial"/>
                <a:cs typeface="Arial"/>
              </a:rPr>
              <a:t>compliant </a:t>
            </a:r>
            <a:r>
              <a:rPr sz="1500" spc="-65" dirty="0">
                <a:solidFill>
                  <a:srgbClr val="FFFFFF"/>
                </a:solidFill>
                <a:latin typeface="Arial"/>
                <a:cs typeface="Arial"/>
              </a:rPr>
              <a:t>and  </a:t>
            </a:r>
            <a:r>
              <a:rPr sz="1500" spc="-35" dirty="0">
                <a:solidFill>
                  <a:srgbClr val="FFFFFF"/>
                </a:solidFill>
                <a:latin typeface="Arial"/>
                <a:cs typeface="Arial"/>
              </a:rPr>
              <a:t>auditable</a:t>
            </a:r>
            <a:endParaRPr sz="1500">
              <a:latin typeface="Arial"/>
              <a:cs typeface="Arial"/>
            </a:endParaRPr>
          </a:p>
        </p:txBody>
      </p:sp>
      <p:sp>
        <p:nvSpPr>
          <p:cNvPr id="42" name="object 42"/>
          <p:cNvSpPr/>
          <p:nvPr/>
        </p:nvSpPr>
        <p:spPr>
          <a:xfrm>
            <a:off x="7780337" y="3306762"/>
            <a:ext cx="241300" cy="215900"/>
          </a:xfrm>
          <a:prstGeom prst="rect">
            <a:avLst/>
          </a:prstGeom>
          <a:blipFill>
            <a:blip r:embed="rId24" cstate="print"/>
            <a:stretch>
              <a:fillRect/>
            </a:stretch>
          </a:blipFill>
        </p:spPr>
        <p:txBody>
          <a:bodyPr wrap="square" lIns="0" tIns="0" rIns="0" bIns="0" rtlCol="0"/>
          <a:lstStyle/>
          <a:p>
            <a:endParaRPr/>
          </a:p>
        </p:txBody>
      </p:sp>
      <p:sp>
        <p:nvSpPr>
          <p:cNvPr id="43" name="object 43"/>
          <p:cNvSpPr/>
          <p:nvPr/>
        </p:nvSpPr>
        <p:spPr>
          <a:xfrm>
            <a:off x="7773987" y="3516312"/>
            <a:ext cx="2044700" cy="1765300"/>
          </a:xfrm>
          <a:prstGeom prst="rect">
            <a:avLst/>
          </a:prstGeom>
          <a:blipFill>
            <a:blip r:embed="rId25" cstate="print"/>
            <a:stretch>
              <a:fillRect/>
            </a:stretch>
          </a:blipFill>
        </p:spPr>
        <p:txBody>
          <a:bodyPr wrap="square" lIns="0" tIns="0" rIns="0" bIns="0" rtlCol="0"/>
          <a:lstStyle/>
          <a:p>
            <a:endParaRPr/>
          </a:p>
        </p:txBody>
      </p:sp>
      <p:sp>
        <p:nvSpPr>
          <p:cNvPr id="44" name="object 44"/>
          <p:cNvSpPr/>
          <p:nvPr/>
        </p:nvSpPr>
        <p:spPr>
          <a:xfrm>
            <a:off x="7773987" y="3516312"/>
            <a:ext cx="2044700" cy="1765300"/>
          </a:xfrm>
          <a:custGeom>
            <a:avLst/>
            <a:gdLst/>
            <a:ahLst/>
            <a:cxnLst/>
            <a:rect l="l" t="t" r="r" b="b"/>
            <a:pathLst>
              <a:path w="2044700" h="1765300">
                <a:moveTo>
                  <a:pt x="0" y="882650"/>
                </a:moveTo>
                <a:lnTo>
                  <a:pt x="441325" y="0"/>
                </a:lnTo>
                <a:lnTo>
                  <a:pt x="1603377" y="0"/>
                </a:lnTo>
                <a:lnTo>
                  <a:pt x="2044700" y="882650"/>
                </a:lnTo>
                <a:lnTo>
                  <a:pt x="1603377" y="1765300"/>
                </a:lnTo>
                <a:lnTo>
                  <a:pt x="441325" y="1765300"/>
                </a:lnTo>
                <a:lnTo>
                  <a:pt x="0" y="882650"/>
                </a:lnTo>
                <a:close/>
              </a:path>
            </a:pathLst>
          </a:custGeom>
          <a:ln w="12700">
            <a:solidFill>
              <a:srgbClr val="9B6D40"/>
            </a:solidFill>
          </a:ln>
        </p:spPr>
        <p:txBody>
          <a:bodyPr wrap="square" lIns="0" tIns="0" rIns="0" bIns="0" rtlCol="0"/>
          <a:lstStyle/>
          <a:p>
            <a:endParaRPr/>
          </a:p>
        </p:txBody>
      </p:sp>
      <p:sp>
        <p:nvSpPr>
          <p:cNvPr id="45" name="object 45"/>
          <p:cNvSpPr/>
          <p:nvPr/>
        </p:nvSpPr>
        <p:spPr>
          <a:xfrm>
            <a:off x="8167687" y="3554412"/>
            <a:ext cx="241300" cy="203200"/>
          </a:xfrm>
          <a:prstGeom prst="rect">
            <a:avLst/>
          </a:prstGeom>
          <a:blipFill>
            <a:blip r:embed="rId5" cstate="print"/>
            <a:stretch>
              <a:fillRect/>
            </a:stretch>
          </a:blipFill>
        </p:spPr>
        <p:txBody>
          <a:bodyPr wrap="square" lIns="0" tIns="0" rIns="0" bIns="0" rtlCol="0"/>
          <a:lstStyle/>
          <a:p>
            <a:endParaRPr/>
          </a:p>
        </p:txBody>
      </p:sp>
      <p:sp>
        <p:nvSpPr>
          <p:cNvPr id="46" name="object 46"/>
          <p:cNvSpPr/>
          <p:nvPr/>
        </p:nvSpPr>
        <p:spPr>
          <a:xfrm>
            <a:off x="8167687" y="3554412"/>
            <a:ext cx="241300" cy="203200"/>
          </a:xfrm>
          <a:custGeom>
            <a:avLst/>
            <a:gdLst/>
            <a:ahLst/>
            <a:cxnLst/>
            <a:rect l="l" t="t" r="r" b="b"/>
            <a:pathLst>
              <a:path w="241300" h="203200">
                <a:moveTo>
                  <a:pt x="0" y="101600"/>
                </a:moveTo>
                <a:lnTo>
                  <a:pt x="50799" y="0"/>
                </a:lnTo>
                <a:lnTo>
                  <a:pt x="190500" y="0"/>
                </a:lnTo>
                <a:lnTo>
                  <a:pt x="241300" y="101600"/>
                </a:lnTo>
                <a:lnTo>
                  <a:pt x="190500" y="203200"/>
                </a:lnTo>
                <a:lnTo>
                  <a:pt x="50799" y="203200"/>
                </a:lnTo>
                <a:lnTo>
                  <a:pt x="0" y="101600"/>
                </a:lnTo>
                <a:close/>
              </a:path>
            </a:pathLst>
          </a:custGeom>
          <a:ln w="12700">
            <a:solidFill>
              <a:srgbClr val="996D41"/>
            </a:solidFill>
          </a:ln>
        </p:spPr>
        <p:txBody>
          <a:bodyPr wrap="square" lIns="0" tIns="0" rIns="0" bIns="0" rtlCol="0"/>
          <a:lstStyle/>
          <a:p>
            <a:endParaRPr/>
          </a:p>
        </p:txBody>
      </p:sp>
      <p:sp>
        <p:nvSpPr>
          <p:cNvPr id="47" name="object 47"/>
          <p:cNvSpPr/>
          <p:nvPr/>
        </p:nvSpPr>
        <p:spPr>
          <a:xfrm>
            <a:off x="7716837" y="1541462"/>
            <a:ext cx="2159000" cy="1866900"/>
          </a:xfrm>
          <a:prstGeom prst="rect">
            <a:avLst/>
          </a:prstGeom>
          <a:blipFill>
            <a:blip r:embed="rId21" cstate="print"/>
            <a:stretch>
              <a:fillRect/>
            </a:stretch>
          </a:blipFill>
        </p:spPr>
        <p:txBody>
          <a:bodyPr wrap="square" lIns="0" tIns="0" rIns="0" bIns="0" rtlCol="0"/>
          <a:lstStyle/>
          <a:p>
            <a:endParaRPr/>
          </a:p>
        </p:txBody>
      </p:sp>
      <p:sp>
        <p:nvSpPr>
          <p:cNvPr id="48" name="object 48"/>
          <p:cNvSpPr/>
          <p:nvPr/>
        </p:nvSpPr>
        <p:spPr>
          <a:xfrm>
            <a:off x="7970837" y="2049462"/>
            <a:ext cx="1701800" cy="863600"/>
          </a:xfrm>
          <a:prstGeom prst="rect">
            <a:avLst/>
          </a:prstGeom>
          <a:blipFill>
            <a:blip r:embed="rId26" cstate="print"/>
            <a:stretch>
              <a:fillRect/>
            </a:stretch>
          </a:blipFill>
        </p:spPr>
        <p:txBody>
          <a:bodyPr wrap="square" lIns="0" tIns="0" rIns="0" bIns="0" rtlCol="0"/>
          <a:lstStyle/>
          <a:p>
            <a:endParaRPr/>
          </a:p>
        </p:txBody>
      </p:sp>
      <p:sp>
        <p:nvSpPr>
          <p:cNvPr id="49" name="object 49"/>
          <p:cNvSpPr/>
          <p:nvPr/>
        </p:nvSpPr>
        <p:spPr>
          <a:xfrm>
            <a:off x="7773987" y="1573212"/>
            <a:ext cx="2044700" cy="1765300"/>
          </a:xfrm>
          <a:prstGeom prst="rect">
            <a:avLst/>
          </a:prstGeom>
          <a:blipFill>
            <a:blip r:embed="rId27" cstate="print"/>
            <a:stretch>
              <a:fillRect/>
            </a:stretch>
          </a:blipFill>
        </p:spPr>
        <p:txBody>
          <a:bodyPr wrap="square" lIns="0" tIns="0" rIns="0" bIns="0" rtlCol="0"/>
          <a:lstStyle/>
          <a:p>
            <a:endParaRPr/>
          </a:p>
        </p:txBody>
      </p:sp>
      <p:sp>
        <p:nvSpPr>
          <p:cNvPr id="50" name="object 50"/>
          <p:cNvSpPr/>
          <p:nvPr/>
        </p:nvSpPr>
        <p:spPr>
          <a:xfrm>
            <a:off x="7773987" y="1573212"/>
            <a:ext cx="2044700" cy="1765300"/>
          </a:xfrm>
          <a:custGeom>
            <a:avLst/>
            <a:gdLst/>
            <a:ahLst/>
            <a:cxnLst/>
            <a:rect l="l" t="t" r="r" b="b"/>
            <a:pathLst>
              <a:path w="2044700" h="1765300">
                <a:moveTo>
                  <a:pt x="0" y="882650"/>
                </a:moveTo>
                <a:lnTo>
                  <a:pt x="441325" y="0"/>
                </a:lnTo>
                <a:lnTo>
                  <a:pt x="1603377" y="0"/>
                </a:lnTo>
                <a:lnTo>
                  <a:pt x="2044700" y="882650"/>
                </a:lnTo>
                <a:lnTo>
                  <a:pt x="1603377" y="1765300"/>
                </a:lnTo>
                <a:lnTo>
                  <a:pt x="441325" y="1765300"/>
                </a:lnTo>
                <a:lnTo>
                  <a:pt x="0" y="882650"/>
                </a:lnTo>
                <a:close/>
              </a:path>
            </a:pathLst>
          </a:custGeom>
          <a:ln w="12700">
            <a:solidFill>
              <a:srgbClr val="846648"/>
            </a:solidFill>
          </a:ln>
        </p:spPr>
        <p:txBody>
          <a:bodyPr wrap="square" lIns="0" tIns="0" rIns="0" bIns="0" rtlCol="0"/>
          <a:lstStyle/>
          <a:p>
            <a:endParaRPr/>
          </a:p>
        </p:txBody>
      </p:sp>
      <p:sp>
        <p:nvSpPr>
          <p:cNvPr id="51" name="object 51"/>
          <p:cNvSpPr txBox="1"/>
          <p:nvPr/>
        </p:nvSpPr>
        <p:spPr>
          <a:xfrm>
            <a:off x="8106171" y="2100262"/>
            <a:ext cx="1370330" cy="647700"/>
          </a:xfrm>
          <a:prstGeom prst="rect">
            <a:avLst/>
          </a:prstGeom>
        </p:spPr>
        <p:txBody>
          <a:bodyPr vert="horz" wrap="square" lIns="0" tIns="44450" rIns="0" bIns="0" rtlCol="0">
            <a:spAutoFit/>
          </a:bodyPr>
          <a:lstStyle/>
          <a:p>
            <a:pPr marL="12065" marR="5080" algn="ctr">
              <a:lnSpc>
                <a:spcPct val="86100"/>
              </a:lnSpc>
              <a:spcBef>
                <a:spcPts val="350"/>
              </a:spcBef>
            </a:pPr>
            <a:r>
              <a:rPr sz="1500" spc="-5" dirty="0">
                <a:solidFill>
                  <a:srgbClr val="FFFFFF"/>
                </a:solidFill>
                <a:latin typeface="Arial"/>
                <a:cs typeface="Arial"/>
              </a:rPr>
              <a:t>Research </a:t>
            </a:r>
            <a:r>
              <a:rPr sz="1500" dirty="0">
                <a:solidFill>
                  <a:srgbClr val="FFFFFF"/>
                </a:solidFill>
                <a:latin typeface="Arial"/>
                <a:cs typeface="Arial"/>
              </a:rPr>
              <a:t>-  </a:t>
            </a:r>
            <a:r>
              <a:rPr sz="1500" spc="-5" dirty="0">
                <a:solidFill>
                  <a:srgbClr val="FFFFFF"/>
                </a:solidFill>
                <a:latin typeface="Arial"/>
                <a:cs typeface="Arial"/>
              </a:rPr>
              <a:t>Healthcare</a:t>
            </a:r>
            <a:r>
              <a:rPr sz="1500" spc="-80" dirty="0">
                <a:solidFill>
                  <a:srgbClr val="FFFFFF"/>
                </a:solidFill>
                <a:latin typeface="Arial"/>
                <a:cs typeface="Arial"/>
              </a:rPr>
              <a:t> </a:t>
            </a:r>
            <a:r>
              <a:rPr sz="1500" spc="-5" dirty="0">
                <a:solidFill>
                  <a:srgbClr val="FFFFFF"/>
                </a:solidFill>
                <a:latin typeface="Arial"/>
                <a:cs typeface="Arial"/>
              </a:rPr>
              <a:t>data  interface</a:t>
            </a:r>
            <a:endParaRPr sz="1500">
              <a:latin typeface="Arial"/>
              <a:cs typeface="Arial"/>
            </a:endParaRPr>
          </a:p>
        </p:txBody>
      </p:sp>
      <p:sp>
        <p:nvSpPr>
          <p:cNvPr id="52" name="object 52"/>
          <p:cNvSpPr/>
          <p:nvPr/>
        </p:nvSpPr>
        <p:spPr>
          <a:xfrm>
            <a:off x="9545637" y="2354262"/>
            <a:ext cx="241300" cy="215900"/>
          </a:xfrm>
          <a:prstGeom prst="rect">
            <a:avLst/>
          </a:prstGeom>
          <a:blipFill>
            <a:blip r:embed="rId28" cstate="print"/>
            <a:stretch>
              <a:fillRect/>
            </a:stretch>
          </a:blipFill>
        </p:spPr>
        <p:txBody>
          <a:bodyPr wrap="square" lIns="0" tIns="0" rIns="0" bIns="0" rtlCol="0"/>
          <a:lstStyle/>
          <a:p>
            <a:endParaRPr/>
          </a:p>
        </p:txBody>
      </p:sp>
      <p:sp>
        <p:nvSpPr>
          <p:cNvPr id="53" name="object 53"/>
          <p:cNvSpPr/>
          <p:nvPr/>
        </p:nvSpPr>
        <p:spPr>
          <a:xfrm>
            <a:off x="9539287" y="2551112"/>
            <a:ext cx="2044700" cy="1765300"/>
          </a:xfrm>
          <a:prstGeom prst="rect">
            <a:avLst/>
          </a:prstGeom>
          <a:blipFill>
            <a:blip r:embed="rId29" cstate="print"/>
            <a:stretch>
              <a:fillRect/>
            </a:stretch>
          </a:blipFill>
        </p:spPr>
        <p:txBody>
          <a:bodyPr wrap="square" lIns="0" tIns="0" rIns="0" bIns="0" rtlCol="0"/>
          <a:lstStyle/>
          <a:p>
            <a:endParaRPr/>
          </a:p>
        </p:txBody>
      </p:sp>
      <p:sp>
        <p:nvSpPr>
          <p:cNvPr id="54" name="object 54"/>
          <p:cNvSpPr/>
          <p:nvPr/>
        </p:nvSpPr>
        <p:spPr>
          <a:xfrm>
            <a:off x="9539287" y="2551112"/>
            <a:ext cx="2044700" cy="1765300"/>
          </a:xfrm>
          <a:custGeom>
            <a:avLst/>
            <a:gdLst/>
            <a:ahLst/>
            <a:cxnLst/>
            <a:rect l="l" t="t" r="r" b="b"/>
            <a:pathLst>
              <a:path w="2044700" h="1765300">
                <a:moveTo>
                  <a:pt x="0" y="882650"/>
                </a:moveTo>
                <a:lnTo>
                  <a:pt x="441325" y="0"/>
                </a:lnTo>
                <a:lnTo>
                  <a:pt x="1603377" y="0"/>
                </a:lnTo>
                <a:lnTo>
                  <a:pt x="2044700" y="882650"/>
                </a:lnTo>
                <a:lnTo>
                  <a:pt x="1603377" y="1765300"/>
                </a:lnTo>
                <a:lnTo>
                  <a:pt x="441325" y="1765300"/>
                </a:lnTo>
                <a:lnTo>
                  <a:pt x="0" y="882650"/>
                </a:lnTo>
                <a:close/>
              </a:path>
            </a:pathLst>
          </a:custGeom>
          <a:ln w="12700">
            <a:solidFill>
              <a:srgbClr val="846648"/>
            </a:solidFill>
          </a:ln>
        </p:spPr>
        <p:txBody>
          <a:bodyPr wrap="square" lIns="0" tIns="0" rIns="0" bIns="0" rtlCol="0"/>
          <a:lstStyle/>
          <a:p>
            <a:endParaRPr/>
          </a:p>
        </p:txBody>
      </p:sp>
      <p:sp>
        <p:nvSpPr>
          <p:cNvPr id="55" name="object 55"/>
          <p:cNvSpPr/>
          <p:nvPr/>
        </p:nvSpPr>
        <p:spPr>
          <a:xfrm>
            <a:off x="9945687" y="2589212"/>
            <a:ext cx="241300" cy="215900"/>
          </a:xfrm>
          <a:prstGeom prst="rect">
            <a:avLst/>
          </a:prstGeom>
          <a:blipFill>
            <a:blip r:embed="rId15" cstate="print"/>
            <a:stretch>
              <a:fillRect/>
            </a:stretch>
          </a:blipFill>
        </p:spPr>
        <p:txBody>
          <a:bodyPr wrap="square" lIns="0" tIns="0" rIns="0" bIns="0" rtlCol="0"/>
          <a:lstStyle/>
          <a:p>
            <a:endParaRPr/>
          </a:p>
        </p:txBody>
      </p:sp>
      <p:sp>
        <p:nvSpPr>
          <p:cNvPr id="56" name="object 56"/>
          <p:cNvSpPr/>
          <p:nvPr/>
        </p:nvSpPr>
        <p:spPr>
          <a:xfrm>
            <a:off x="9945687" y="2589212"/>
            <a:ext cx="241300" cy="215900"/>
          </a:xfrm>
          <a:custGeom>
            <a:avLst/>
            <a:gdLst/>
            <a:ahLst/>
            <a:cxnLst/>
            <a:rect l="l" t="t" r="r" b="b"/>
            <a:pathLst>
              <a:path w="241300" h="215900">
                <a:moveTo>
                  <a:pt x="0" y="107950"/>
                </a:moveTo>
                <a:lnTo>
                  <a:pt x="53975" y="0"/>
                </a:lnTo>
                <a:lnTo>
                  <a:pt x="187325" y="0"/>
                </a:lnTo>
                <a:lnTo>
                  <a:pt x="241300" y="107950"/>
                </a:lnTo>
                <a:lnTo>
                  <a:pt x="187325" y="215900"/>
                </a:lnTo>
                <a:lnTo>
                  <a:pt x="53975" y="215900"/>
                </a:lnTo>
                <a:lnTo>
                  <a:pt x="0" y="107950"/>
                </a:lnTo>
                <a:close/>
              </a:path>
            </a:pathLst>
          </a:custGeom>
          <a:ln w="12700">
            <a:solidFill>
              <a:srgbClr val="846648"/>
            </a:solidFill>
          </a:ln>
        </p:spPr>
        <p:txBody>
          <a:bodyPr wrap="square" lIns="0" tIns="0" rIns="0" bIns="0" rtlCol="0"/>
          <a:lstStyle/>
          <a:p>
            <a:endParaRPr/>
          </a:p>
        </p:txBody>
      </p:sp>
    </p:spTree>
    <p:extLst>
      <p:ext uri="{BB962C8B-B14F-4D97-AF65-F5344CB8AC3E}">
        <p14:creationId xmlns:p14="http://schemas.microsoft.com/office/powerpoint/2010/main" val="1053853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 name="Content Placeholder 5"/>
          <p:cNvPicPr>
            <a:picLocks noChangeAspect="1"/>
          </p:cNvPicPr>
          <p:nvPr/>
        </p:nvPicPr>
        <p:blipFill>
          <a:blip r:embed="rId2"/>
          <a:stretch>
            <a:fillRect/>
          </a:stretch>
        </p:blipFill>
        <p:spPr bwMode="auto">
          <a:xfrm>
            <a:off x="118007" y="325947"/>
            <a:ext cx="9623086" cy="568187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bwMode="auto">
          <a:xfrm>
            <a:off x="6664270" y="34062"/>
            <a:ext cx="5527729" cy="552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1B7BA8AD-B32D-1F43-AD1B-184841A88794}"/>
              </a:ext>
            </a:extLst>
          </p:cNvPr>
          <p:cNvSpPr/>
          <p:nvPr/>
        </p:nvSpPr>
        <p:spPr>
          <a:xfrm>
            <a:off x="7833674" y="2394408"/>
            <a:ext cx="207390" cy="20739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56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grpSp>
        <p:nvGrpSpPr>
          <p:cNvPr id="442" name="Google Shape;442;p44"/>
          <p:cNvGrpSpPr/>
          <p:nvPr/>
        </p:nvGrpSpPr>
        <p:grpSpPr>
          <a:xfrm>
            <a:off x="2796373" y="1138624"/>
            <a:ext cx="5366848" cy="4542377"/>
            <a:chOff x="2796373" y="1138624"/>
            <a:chExt cx="5366848" cy="4542377"/>
          </a:xfrm>
        </p:grpSpPr>
        <p:cxnSp>
          <p:nvCxnSpPr>
            <p:cNvPr id="443" name="Google Shape;443;p44"/>
            <p:cNvCxnSpPr/>
            <p:nvPr/>
          </p:nvCxnSpPr>
          <p:spPr>
            <a:xfrm>
              <a:off x="3359696" y="1800801"/>
              <a:ext cx="0" cy="3880200"/>
            </a:xfrm>
            <a:prstGeom prst="straightConnector1">
              <a:avLst/>
            </a:prstGeom>
            <a:noFill/>
            <a:ln w="38100" cap="flat" cmpd="sng">
              <a:solidFill>
                <a:schemeClr val="accent1"/>
              </a:solidFill>
              <a:prstDash val="solid"/>
              <a:round/>
              <a:headEnd type="none" w="med" len="med"/>
              <a:tailEnd type="none" w="med" len="med"/>
            </a:ln>
            <a:effectLst>
              <a:outerShdw blurRad="40000" dist="23000" dir="5400000" rotWithShape="0">
                <a:srgbClr val="000000">
                  <a:alpha val="34900"/>
                </a:srgbClr>
              </a:outerShdw>
            </a:effectLst>
          </p:spPr>
        </p:cxnSp>
        <p:sp>
          <p:nvSpPr>
            <p:cNvPr id="444" name="Google Shape;444;p44"/>
            <p:cNvSpPr txBox="1"/>
            <p:nvPr/>
          </p:nvSpPr>
          <p:spPr>
            <a:xfrm>
              <a:off x="2796373" y="1138624"/>
              <a:ext cx="1733700" cy="646200"/>
            </a:xfrm>
            <a:prstGeom prst="rect">
              <a:avLst/>
            </a:prstGeom>
            <a:gradFill>
              <a:gsLst>
                <a:gs pos="0">
                  <a:srgbClr val="A9A9E1"/>
                </a:gs>
                <a:gs pos="35000">
                  <a:srgbClr val="C4C4E7"/>
                </a:gs>
                <a:gs pos="100000">
                  <a:srgbClr val="E6E6F8"/>
                </a:gs>
              </a:gsLst>
              <a:lin ang="16200038" scaled="0"/>
            </a:gradFill>
            <a:ln w="9525" cap="flat" cmpd="sng">
              <a:solidFill>
                <a:srgbClr val="282888"/>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ELIXIR Launch</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6 Members</a:t>
              </a:r>
              <a:endParaRPr/>
            </a:p>
          </p:txBody>
        </p:sp>
        <p:sp>
          <p:nvSpPr>
            <p:cNvPr id="445" name="Google Shape;445;p44"/>
            <p:cNvSpPr txBox="1"/>
            <p:nvPr/>
          </p:nvSpPr>
          <p:spPr>
            <a:xfrm>
              <a:off x="3967826" y="1903198"/>
              <a:ext cx="1533900" cy="646200"/>
            </a:xfrm>
            <a:prstGeom prst="rect">
              <a:avLst/>
            </a:prstGeom>
            <a:gradFill>
              <a:gsLst>
                <a:gs pos="0">
                  <a:srgbClr val="A9A9E1"/>
                </a:gs>
                <a:gs pos="35000">
                  <a:srgbClr val="C4C4E7"/>
                </a:gs>
                <a:gs pos="100000">
                  <a:srgbClr val="E6E6F8"/>
                </a:gs>
              </a:gsLst>
              <a:lin ang="16200038" scaled="0"/>
            </a:gradFill>
            <a:ln w="9525" cap="flat" cmpd="sng">
              <a:solidFill>
                <a:srgbClr val="282888"/>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2014:</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12 Members</a:t>
              </a:r>
              <a:endParaRPr/>
            </a:p>
          </p:txBody>
        </p:sp>
        <p:sp>
          <p:nvSpPr>
            <p:cNvPr id="446" name="Google Shape;446;p44"/>
            <p:cNvSpPr txBox="1"/>
            <p:nvPr/>
          </p:nvSpPr>
          <p:spPr>
            <a:xfrm>
              <a:off x="4880417" y="1163600"/>
              <a:ext cx="1472400" cy="646200"/>
            </a:xfrm>
            <a:prstGeom prst="rect">
              <a:avLst/>
            </a:prstGeom>
            <a:gradFill>
              <a:gsLst>
                <a:gs pos="0">
                  <a:srgbClr val="A9A9E1"/>
                </a:gs>
                <a:gs pos="35000">
                  <a:srgbClr val="C4C4E7"/>
                </a:gs>
                <a:gs pos="100000">
                  <a:srgbClr val="E6E6F8"/>
                </a:gs>
              </a:gsLst>
              <a:lin ang="16200038" scaled="0"/>
            </a:gradFill>
            <a:ln w="9525" cap="flat" cmpd="sng">
              <a:solidFill>
                <a:srgbClr val="282888"/>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2015:</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15 Members</a:t>
              </a:r>
              <a:endParaRPr/>
            </a:p>
          </p:txBody>
        </p:sp>
        <p:sp>
          <p:nvSpPr>
            <p:cNvPr id="447" name="Google Shape;447;p44"/>
            <p:cNvSpPr txBox="1"/>
            <p:nvPr/>
          </p:nvSpPr>
          <p:spPr>
            <a:xfrm>
              <a:off x="5776440" y="1930354"/>
              <a:ext cx="1460100" cy="646200"/>
            </a:xfrm>
            <a:prstGeom prst="rect">
              <a:avLst/>
            </a:prstGeom>
            <a:gradFill>
              <a:gsLst>
                <a:gs pos="0">
                  <a:srgbClr val="A9A9E1"/>
                </a:gs>
                <a:gs pos="35000">
                  <a:srgbClr val="C4C4E7"/>
                </a:gs>
                <a:gs pos="100000">
                  <a:srgbClr val="E6E6F8"/>
                </a:gs>
              </a:gsLst>
              <a:lin ang="16200038" scaled="0"/>
            </a:gradFill>
            <a:ln w="9525" cap="flat" cmpd="sng">
              <a:solidFill>
                <a:srgbClr val="282888"/>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2016:</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20 Members</a:t>
              </a:r>
              <a:endParaRPr/>
            </a:p>
          </p:txBody>
        </p:sp>
        <p:sp>
          <p:nvSpPr>
            <p:cNvPr id="448" name="Google Shape;448;p44"/>
            <p:cNvSpPr txBox="1"/>
            <p:nvPr/>
          </p:nvSpPr>
          <p:spPr>
            <a:xfrm>
              <a:off x="6703121" y="1158943"/>
              <a:ext cx="1460100" cy="646200"/>
            </a:xfrm>
            <a:prstGeom prst="rect">
              <a:avLst/>
            </a:prstGeom>
            <a:gradFill>
              <a:gsLst>
                <a:gs pos="0">
                  <a:srgbClr val="A9A9E1"/>
                </a:gs>
                <a:gs pos="35000">
                  <a:srgbClr val="C4C4E7"/>
                </a:gs>
                <a:gs pos="100000">
                  <a:srgbClr val="E6E6F8"/>
                </a:gs>
              </a:gsLst>
              <a:lin ang="16200038" scaled="0"/>
            </a:gradFill>
            <a:ln w="9525" cap="flat" cmpd="sng">
              <a:solidFill>
                <a:srgbClr val="282888"/>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2017:</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21 Members</a:t>
              </a:r>
              <a:endParaRPr/>
            </a:p>
          </p:txBody>
        </p:sp>
      </p:grpSp>
      <p:sp>
        <p:nvSpPr>
          <p:cNvPr id="449" name="Google Shape;449;p44"/>
          <p:cNvSpPr txBox="1">
            <a:spLocks noGrp="1"/>
          </p:cNvSpPr>
          <p:nvPr>
            <p:ph type="title"/>
          </p:nvPr>
        </p:nvSpPr>
        <p:spPr>
          <a:xfrm>
            <a:off x="623392" y="413792"/>
            <a:ext cx="10927200" cy="78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200" b="1" i="0" u="none" strike="noStrike" cap="none">
                <a:solidFill>
                  <a:schemeClr val="dk1"/>
                </a:solidFill>
                <a:latin typeface="Calibri"/>
                <a:ea typeface="Calibri"/>
                <a:cs typeface="Calibri"/>
                <a:sym typeface="Calibri"/>
              </a:rPr>
              <a:t>Brief History of ELIXIR – infrastructure development</a:t>
            </a:r>
            <a:endParaRPr sz="3200" b="1" i="0" u="none" strike="noStrike" cap="none">
              <a:solidFill>
                <a:schemeClr val="dk1"/>
              </a:solidFill>
              <a:latin typeface="Calibri"/>
              <a:ea typeface="Calibri"/>
              <a:cs typeface="Calibri"/>
              <a:sym typeface="Calibri"/>
            </a:endParaRPr>
          </a:p>
        </p:txBody>
      </p:sp>
      <p:pic>
        <p:nvPicPr>
          <p:cNvPr id="450" name="Google Shape;450;p44"/>
          <p:cNvPicPr preferRelativeResize="0"/>
          <p:nvPr/>
        </p:nvPicPr>
        <p:blipFill rotWithShape="1">
          <a:blip r:embed="rId3">
            <a:alphaModFix/>
          </a:blip>
          <a:srcRect/>
          <a:stretch/>
        </p:blipFill>
        <p:spPr>
          <a:xfrm>
            <a:off x="0" y="5707003"/>
            <a:ext cx="12192000" cy="1158240"/>
          </a:xfrm>
          <a:prstGeom prst="rect">
            <a:avLst/>
          </a:prstGeom>
          <a:noFill/>
          <a:ln>
            <a:noFill/>
          </a:ln>
        </p:spPr>
      </p:pic>
      <p:sp>
        <p:nvSpPr>
          <p:cNvPr id="451" name="Google Shape;451;p44"/>
          <p:cNvSpPr/>
          <p:nvPr/>
        </p:nvSpPr>
        <p:spPr>
          <a:xfrm>
            <a:off x="4916429" y="4319822"/>
            <a:ext cx="3180000" cy="626700"/>
          </a:xfrm>
          <a:prstGeom prst="rightArrow">
            <a:avLst>
              <a:gd name="adj1" fmla="val 100000"/>
              <a:gd name="adj2" fmla="val 53012"/>
            </a:avLst>
          </a:prstGeom>
          <a:solidFill>
            <a:srgbClr val="71BEC4"/>
          </a:solidFill>
          <a:ln>
            <a:noFill/>
          </a:ln>
        </p:spPr>
        <p:txBody>
          <a:bodyPr spcFirstLastPara="1" wrap="square" lIns="32125" tIns="32125" rIns="32125" bIns="32125" anchor="ctr" anchorCtr="0">
            <a:noAutofit/>
          </a:bodyPr>
          <a:lstStyle/>
          <a:p>
            <a:pPr marL="0" marR="0" lvl="0" indent="0" algn="r" rtl="0">
              <a:spcBef>
                <a:spcPts val="0"/>
              </a:spcBef>
              <a:spcAft>
                <a:spcPts val="0"/>
              </a:spcAft>
              <a:buClr>
                <a:srgbClr val="FFFFFF"/>
              </a:buClr>
              <a:buSzPts val="1800"/>
              <a:buFont typeface="Calibri"/>
              <a:buNone/>
            </a:pPr>
            <a:r>
              <a:rPr lang="en-GB" sz="1800">
                <a:solidFill>
                  <a:srgbClr val="FFFFFF"/>
                </a:solidFill>
                <a:latin typeface="Calibri"/>
                <a:ea typeface="Calibri"/>
                <a:cs typeface="Calibri"/>
                <a:sym typeface="Calibri"/>
              </a:rPr>
              <a:t>EXCELERATE 2015-2019</a:t>
            </a:r>
            <a:endParaRPr sz="1800">
              <a:solidFill>
                <a:srgbClr val="FFFFFF"/>
              </a:solidFill>
              <a:latin typeface="Calibri"/>
              <a:ea typeface="Calibri"/>
              <a:cs typeface="Calibri"/>
              <a:sym typeface="Calibri"/>
            </a:endParaRPr>
          </a:p>
        </p:txBody>
      </p:sp>
      <p:sp>
        <p:nvSpPr>
          <p:cNvPr id="452" name="Google Shape;452;p44"/>
          <p:cNvSpPr/>
          <p:nvPr/>
        </p:nvSpPr>
        <p:spPr>
          <a:xfrm>
            <a:off x="4151866" y="5016457"/>
            <a:ext cx="3870251" cy="570600"/>
          </a:xfrm>
          <a:prstGeom prst="rect">
            <a:avLst/>
          </a:prstGeom>
          <a:gradFill>
            <a:gsLst>
              <a:gs pos="0">
                <a:srgbClr val="A6A6E9"/>
              </a:gs>
              <a:gs pos="35000">
                <a:srgbClr val="BFBFF0"/>
              </a:gs>
              <a:gs pos="100000">
                <a:srgbClr val="E5E5FA"/>
              </a:gs>
            </a:gsLst>
            <a:lin ang="16200038" scaled="0"/>
          </a:gradFill>
          <a:ln w="9525" cap="flat" cmpd="sng">
            <a:solidFill>
              <a:srgbClr val="2E2E97"/>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53" name="Google Shape;453;p44"/>
          <p:cNvSpPr/>
          <p:nvPr/>
        </p:nvSpPr>
        <p:spPr>
          <a:xfrm>
            <a:off x="8019533" y="5018158"/>
            <a:ext cx="3673800" cy="570600"/>
          </a:xfrm>
          <a:prstGeom prst="rect">
            <a:avLst/>
          </a:prstGeom>
          <a:gradFill>
            <a:gsLst>
              <a:gs pos="0">
                <a:srgbClr val="A6A6E9"/>
              </a:gs>
              <a:gs pos="35000">
                <a:srgbClr val="BFBFF0"/>
              </a:gs>
              <a:gs pos="100000">
                <a:srgbClr val="E5E5FA"/>
              </a:gs>
            </a:gsLst>
            <a:lin ang="16200038" scaled="0"/>
          </a:gradFill>
          <a:ln w="9525" cap="flat" cmpd="sng">
            <a:solidFill>
              <a:srgbClr val="2E2E97"/>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54" name="Google Shape;454;p44"/>
          <p:cNvSpPr/>
          <p:nvPr/>
        </p:nvSpPr>
        <p:spPr>
          <a:xfrm>
            <a:off x="7995193" y="5067352"/>
            <a:ext cx="4095000" cy="530100"/>
          </a:xfrm>
          <a:prstGeom prst="rightArrow">
            <a:avLst>
              <a:gd name="adj1" fmla="val 100000"/>
              <a:gd name="adj2" fmla="val 52977"/>
            </a:avLst>
          </a:prstGeom>
          <a:noFill/>
          <a:ln>
            <a:noFill/>
          </a:ln>
        </p:spPr>
        <p:txBody>
          <a:bodyPr spcFirstLastPara="1" wrap="square" lIns="32125" tIns="32125" rIns="32125" bIns="32125" anchor="ctr" anchorCtr="0">
            <a:noAutofit/>
          </a:bodyPr>
          <a:lstStyle/>
          <a:p>
            <a:pPr marL="0" marR="0" lvl="0" indent="0" algn="ctr"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Scientific Programme 2019-2023</a:t>
            </a:r>
            <a:endParaRPr sz="1800">
              <a:solidFill>
                <a:schemeClr val="dk1"/>
              </a:solidFill>
              <a:latin typeface="Calibri"/>
              <a:ea typeface="Calibri"/>
              <a:cs typeface="Calibri"/>
              <a:sym typeface="Calibri"/>
            </a:endParaRPr>
          </a:p>
        </p:txBody>
      </p:sp>
      <p:pic>
        <p:nvPicPr>
          <p:cNvPr id="455" name="Google Shape;455;p44"/>
          <p:cNvPicPr preferRelativeResize="0"/>
          <p:nvPr/>
        </p:nvPicPr>
        <p:blipFill rotWithShape="1">
          <a:blip r:embed="rId4">
            <a:alphaModFix/>
          </a:blip>
          <a:srcRect/>
          <a:stretch/>
        </p:blipFill>
        <p:spPr>
          <a:xfrm>
            <a:off x="5111361" y="4513394"/>
            <a:ext cx="390335" cy="246941"/>
          </a:xfrm>
          <a:prstGeom prst="rect">
            <a:avLst/>
          </a:prstGeom>
          <a:noFill/>
          <a:ln>
            <a:noFill/>
          </a:ln>
        </p:spPr>
      </p:pic>
      <p:sp>
        <p:nvSpPr>
          <p:cNvPr id="456" name="Google Shape;456;p44"/>
          <p:cNvSpPr/>
          <p:nvPr/>
        </p:nvSpPr>
        <p:spPr>
          <a:xfrm>
            <a:off x="4482015" y="5128554"/>
            <a:ext cx="32736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Scientific Programme 2014-2018</a:t>
            </a:r>
            <a:endParaRPr sz="1800" dirty="0">
              <a:solidFill>
                <a:schemeClr val="dk1"/>
              </a:solidFill>
              <a:latin typeface="Calibri"/>
              <a:ea typeface="Calibri"/>
              <a:cs typeface="Calibri"/>
              <a:sym typeface="Calibri"/>
            </a:endParaRPr>
          </a:p>
        </p:txBody>
      </p:sp>
      <p:pic>
        <p:nvPicPr>
          <p:cNvPr id="457" name="Google Shape;457;p44"/>
          <p:cNvPicPr preferRelativeResize="0"/>
          <p:nvPr/>
        </p:nvPicPr>
        <p:blipFill rotWithShape="1">
          <a:blip r:embed="rId4">
            <a:alphaModFix/>
          </a:blip>
          <a:srcRect/>
          <a:stretch/>
        </p:blipFill>
        <p:spPr>
          <a:xfrm>
            <a:off x="260872" y="5179984"/>
            <a:ext cx="390335" cy="246941"/>
          </a:xfrm>
          <a:prstGeom prst="rect">
            <a:avLst/>
          </a:prstGeom>
          <a:noFill/>
          <a:ln>
            <a:noFill/>
          </a:ln>
        </p:spPr>
      </p:pic>
      <p:grpSp>
        <p:nvGrpSpPr>
          <p:cNvPr id="458" name="Google Shape;458;p44"/>
          <p:cNvGrpSpPr/>
          <p:nvPr/>
        </p:nvGrpSpPr>
        <p:grpSpPr>
          <a:xfrm>
            <a:off x="1213108" y="2320007"/>
            <a:ext cx="4483845" cy="3387128"/>
            <a:chOff x="1213108" y="2320007"/>
            <a:chExt cx="4483845" cy="3387128"/>
          </a:xfrm>
        </p:grpSpPr>
        <p:cxnSp>
          <p:nvCxnSpPr>
            <p:cNvPr id="459" name="Google Shape;459;p44"/>
            <p:cNvCxnSpPr/>
            <p:nvPr/>
          </p:nvCxnSpPr>
          <p:spPr>
            <a:xfrm>
              <a:off x="3967826" y="3740843"/>
              <a:ext cx="0" cy="1924200"/>
            </a:xfrm>
            <a:prstGeom prst="straightConnector1">
              <a:avLst/>
            </a:prstGeom>
            <a:noFill/>
            <a:ln w="38100" cap="flat" cmpd="sng">
              <a:solidFill>
                <a:schemeClr val="accent1"/>
              </a:solidFill>
              <a:prstDash val="solid"/>
              <a:round/>
              <a:headEnd type="none" w="med" len="med"/>
              <a:tailEnd type="none" w="med" len="med"/>
            </a:ln>
            <a:effectLst>
              <a:outerShdw blurRad="40000" dist="23000" dir="5400000" rotWithShape="0">
                <a:srgbClr val="000000">
                  <a:alpha val="34900"/>
                </a:srgbClr>
              </a:outerShdw>
            </a:effectLst>
          </p:spPr>
        </p:cxnSp>
        <p:grpSp>
          <p:nvGrpSpPr>
            <p:cNvPr id="460" name="Google Shape;460;p44"/>
            <p:cNvGrpSpPr/>
            <p:nvPr/>
          </p:nvGrpSpPr>
          <p:grpSpPr>
            <a:xfrm>
              <a:off x="1213108" y="2320007"/>
              <a:ext cx="3007645" cy="3387128"/>
              <a:chOff x="1213108" y="2320007"/>
              <a:chExt cx="3007645" cy="3387128"/>
            </a:xfrm>
          </p:grpSpPr>
          <p:cxnSp>
            <p:nvCxnSpPr>
              <p:cNvPr id="461" name="Google Shape;461;p44"/>
              <p:cNvCxnSpPr/>
              <p:nvPr/>
            </p:nvCxnSpPr>
            <p:spPr>
              <a:xfrm>
                <a:off x="2276454" y="3520336"/>
                <a:ext cx="0" cy="2186700"/>
              </a:xfrm>
              <a:prstGeom prst="straightConnector1">
                <a:avLst/>
              </a:prstGeom>
              <a:noFill/>
              <a:ln w="38100" cap="flat" cmpd="sng">
                <a:solidFill>
                  <a:schemeClr val="accent1"/>
                </a:solidFill>
                <a:prstDash val="solid"/>
                <a:round/>
                <a:headEnd type="none" w="med" len="med"/>
                <a:tailEnd type="none" w="med" len="med"/>
              </a:ln>
              <a:effectLst>
                <a:outerShdw blurRad="40000" dist="23000" dir="5400000" rotWithShape="0">
                  <a:srgbClr val="000000">
                    <a:alpha val="34900"/>
                  </a:srgbClr>
                </a:outerShdw>
              </a:effectLst>
            </p:spPr>
          </p:cxnSp>
          <p:cxnSp>
            <p:nvCxnSpPr>
              <p:cNvPr id="462" name="Google Shape;462;p44"/>
              <p:cNvCxnSpPr/>
              <p:nvPr/>
            </p:nvCxnSpPr>
            <p:spPr>
              <a:xfrm>
                <a:off x="2712160" y="4164697"/>
                <a:ext cx="0" cy="1542300"/>
              </a:xfrm>
              <a:prstGeom prst="straightConnector1">
                <a:avLst/>
              </a:prstGeom>
              <a:noFill/>
              <a:ln w="38100" cap="flat" cmpd="sng">
                <a:solidFill>
                  <a:schemeClr val="accent1"/>
                </a:solidFill>
                <a:prstDash val="solid"/>
                <a:round/>
                <a:headEnd type="none" w="med" len="med"/>
                <a:tailEnd type="none" w="med" len="med"/>
              </a:ln>
              <a:effectLst>
                <a:outerShdw blurRad="40000" dist="23000" dir="5400000" rotWithShape="0">
                  <a:srgbClr val="000000">
                    <a:alpha val="34900"/>
                  </a:srgbClr>
                </a:outerShdw>
              </a:effectLst>
            </p:spPr>
          </p:cxnSp>
          <p:cxnSp>
            <p:nvCxnSpPr>
              <p:cNvPr id="463" name="Google Shape;463;p44"/>
              <p:cNvCxnSpPr/>
              <p:nvPr/>
            </p:nvCxnSpPr>
            <p:spPr>
              <a:xfrm>
                <a:off x="3058983" y="4760335"/>
                <a:ext cx="0" cy="946800"/>
              </a:xfrm>
              <a:prstGeom prst="straightConnector1">
                <a:avLst/>
              </a:prstGeom>
              <a:noFill/>
              <a:ln w="38100" cap="flat" cmpd="sng">
                <a:solidFill>
                  <a:schemeClr val="accent1"/>
                </a:solidFill>
                <a:prstDash val="solid"/>
                <a:round/>
                <a:headEnd type="none" w="med" len="med"/>
                <a:tailEnd type="none" w="med" len="med"/>
              </a:ln>
              <a:effectLst>
                <a:outerShdw blurRad="40000" dist="23000" dir="5400000" rotWithShape="0">
                  <a:srgbClr val="000000">
                    <a:alpha val="34900"/>
                  </a:srgbClr>
                </a:outerShdw>
              </a:effectLst>
            </p:spPr>
          </p:cxnSp>
          <p:sp>
            <p:nvSpPr>
              <p:cNvPr id="464" name="Google Shape;464;p44"/>
              <p:cNvSpPr txBox="1"/>
              <p:nvPr/>
            </p:nvSpPr>
            <p:spPr>
              <a:xfrm>
                <a:off x="1213108" y="2320007"/>
                <a:ext cx="1872300" cy="1200300"/>
              </a:xfrm>
              <a:prstGeom prst="rect">
                <a:avLst/>
              </a:prstGeom>
              <a:solidFill>
                <a:schemeClr val="accent3"/>
              </a:solidFill>
              <a:ln w="25400" cap="flat" cmpd="sng">
                <a:solidFill>
                  <a:srgbClr val="BABAB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MoU between prospective member states, interim financing</a:t>
                </a:r>
                <a:endParaRPr/>
              </a:p>
            </p:txBody>
          </p:sp>
          <p:sp>
            <p:nvSpPr>
              <p:cNvPr id="465" name="Google Shape;465;p44"/>
              <p:cNvSpPr txBox="1"/>
              <p:nvPr/>
            </p:nvSpPr>
            <p:spPr>
              <a:xfrm>
                <a:off x="2276453" y="4391003"/>
                <a:ext cx="1944300" cy="369300"/>
              </a:xfrm>
              <a:prstGeom prst="rect">
                <a:avLst/>
              </a:prstGeom>
              <a:solidFill>
                <a:schemeClr val="accent3"/>
              </a:solidFill>
              <a:ln w="25400" cap="flat" cmpd="sng">
                <a:solidFill>
                  <a:srgbClr val="BABAB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Director recruited</a:t>
                </a:r>
                <a:endParaRPr/>
              </a:p>
            </p:txBody>
          </p:sp>
          <p:sp>
            <p:nvSpPr>
              <p:cNvPr id="466" name="Google Shape;466;p44"/>
              <p:cNvSpPr txBox="1"/>
              <p:nvPr/>
            </p:nvSpPr>
            <p:spPr>
              <a:xfrm>
                <a:off x="1897834" y="3809004"/>
                <a:ext cx="1797000" cy="369300"/>
              </a:xfrm>
              <a:prstGeom prst="rect">
                <a:avLst/>
              </a:prstGeom>
              <a:solidFill>
                <a:schemeClr val="accent3"/>
              </a:solidFill>
              <a:ln w="25400" cap="flat" cmpd="sng">
                <a:solidFill>
                  <a:srgbClr val="BABAB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AEG evaluation</a:t>
                </a:r>
                <a:endParaRPr/>
              </a:p>
            </p:txBody>
          </p:sp>
        </p:grpSp>
        <p:sp>
          <p:nvSpPr>
            <p:cNvPr id="467" name="Google Shape;467;p44"/>
            <p:cNvSpPr txBox="1"/>
            <p:nvPr/>
          </p:nvSpPr>
          <p:spPr>
            <a:xfrm>
              <a:off x="3716353" y="3371511"/>
              <a:ext cx="1980600" cy="369300"/>
            </a:xfrm>
            <a:prstGeom prst="rect">
              <a:avLst/>
            </a:prstGeom>
            <a:solidFill>
              <a:schemeClr val="accent3"/>
            </a:solidFill>
            <a:ln w="25400" cap="flat" cmpd="sng">
              <a:solidFill>
                <a:srgbClr val="BABAB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ESFRI evaluation</a:t>
              </a:r>
              <a:endParaRPr/>
            </a:p>
          </p:txBody>
        </p:sp>
      </p:grpSp>
      <p:sp>
        <p:nvSpPr>
          <p:cNvPr id="468" name="Google Shape;468;p44"/>
          <p:cNvSpPr/>
          <p:nvPr/>
        </p:nvSpPr>
        <p:spPr>
          <a:xfrm>
            <a:off x="119336" y="4990095"/>
            <a:ext cx="2448300" cy="626700"/>
          </a:xfrm>
          <a:prstGeom prst="rightArrow">
            <a:avLst>
              <a:gd name="adj1" fmla="val 100000"/>
              <a:gd name="adj2" fmla="val 53012"/>
            </a:avLst>
          </a:prstGeom>
          <a:solidFill>
            <a:srgbClr val="71BEC4"/>
          </a:solidFill>
          <a:ln>
            <a:noFill/>
          </a:ln>
        </p:spPr>
        <p:txBody>
          <a:bodyPr spcFirstLastPara="1" wrap="square" lIns="32125" tIns="32125" rIns="32125" bIns="32125" anchor="ctr" anchorCtr="0">
            <a:noAutofit/>
          </a:bodyPr>
          <a:lstStyle/>
          <a:p>
            <a:pPr marL="0" marR="0" lvl="0" indent="0" algn="ctr" rtl="0">
              <a:spcBef>
                <a:spcPts val="0"/>
              </a:spcBef>
              <a:spcAft>
                <a:spcPts val="0"/>
              </a:spcAft>
              <a:buClr>
                <a:srgbClr val="FFFFFF"/>
              </a:buClr>
              <a:buSzPts val="1800"/>
              <a:buFont typeface="Calibri"/>
              <a:buNone/>
            </a:pPr>
            <a:r>
              <a:rPr lang="en-GB" sz="1800">
                <a:solidFill>
                  <a:srgbClr val="FFFFFF"/>
                </a:solidFill>
                <a:latin typeface="Calibri"/>
                <a:ea typeface="Calibri"/>
                <a:cs typeface="Calibri"/>
                <a:sym typeface="Calibri"/>
              </a:rPr>
              <a:t>      ELIXIR Prep  </a:t>
            </a: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8581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
                                        <p:tgtEl>
                                          <p:spTgt spid="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2"/>
                                        </p:tgtEl>
                                        <p:attrNameLst>
                                          <p:attrName>style.visibility</p:attrName>
                                        </p:attrNameLst>
                                      </p:cBhvr>
                                      <p:to>
                                        <p:strVal val="visible"/>
                                      </p:to>
                                    </p:set>
                                    <p:animEffect transition="in" filter="fade">
                                      <p:cBhvr>
                                        <p:cTn id="12"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10250129" y="332656"/>
            <a:ext cx="1340400" cy="576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3200" b="0" i="0" u="none" strike="noStrike" cap="none">
                <a:solidFill>
                  <a:schemeClr val="accent1"/>
                </a:solidFill>
                <a:latin typeface="Corbel"/>
                <a:ea typeface="Corbel"/>
                <a:cs typeface="Corbel"/>
                <a:sym typeface="Corbel"/>
              </a:rPr>
              <a:t>ELIXIR Hub Staff</a:t>
            </a:r>
            <a:endParaRPr/>
          </a:p>
        </p:txBody>
      </p:sp>
      <p:pic>
        <p:nvPicPr>
          <p:cNvPr id="141" name="Google Shape;141;p19"/>
          <p:cNvPicPr preferRelativeResize="0"/>
          <p:nvPr/>
        </p:nvPicPr>
        <p:blipFill rotWithShape="1">
          <a:blip r:embed="rId3">
            <a:alphaModFix/>
          </a:blip>
          <a:srcRect/>
          <a:stretch/>
        </p:blipFill>
        <p:spPr>
          <a:xfrm>
            <a:off x="0" y="0"/>
            <a:ext cx="9608049" cy="6858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4952-8300-4449-9333-EB20DA42BE0A}"/>
              </a:ext>
            </a:extLst>
          </p:cNvPr>
          <p:cNvSpPr>
            <a:spLocks noGrp="1"/>
          </p:cNvSpPr>
          <p:nvPr>
            <p:ph type="title"/>
          </p:nvPr>
        </p:nvSpPr>
        <p:spPr>
          <a:xfrm>
            <a:off x="512013" y="342083"/>
            <a:ext cx="10871200" cy="576064"/>
          </a:xfrm>
        </p:spPr>
        <p:txBody>
          <a:bodyPr/>
          <a:lstStyle/>
          <a:p>
            <a:r>
              <a:rPr lang="en-US" dirty="0"/>
              <a:t>Governance</a:t>
            </a:r>
          </a:p>
        </p:txBody>
      </p:sp>
      <p:pic>
        <p:nvPicPr>
          <p:cNvPr id="4" name="Picture 3">
            <a:extLst>
              <a:ext uri="{FF2B5EF4-FFF2-40B4-BE49-F238E27FC236}">
                <a16:creationId xmlns:a16="http://schemas.microsoft.com/office/drawing/2014/main" id="{74514923-3E89-D640-A7CA-0D41A6DAAFFC}"/>
              </a:ext>
            </a:extLst>
          </p:cNvPr>
          <p:cNvPicPr>
            <a:picLocks noChangeAspect="1"/>
          </p:cNvPicPr>
          <p:nvPr/>
        </p:nvPicPr>
        <p:blipFill>
          <a:blip r:embed="rId2"/>
          <a:stretch>
            <a:fillRect/>
          </a:stretch>
        </p:blipFill>
        <p:spPr>
          <a:xfrm>
            <a:off x="929574" y="845182"/>
            <a:ext cx="10036077" cy="5576828"/>
          </a:xfrm>
          <a:prstGeom prst="rect">
            <a:avLst/>
          </a:prstGeom>
        </p:spPr>
      </p:pic>
    </p:spTree>
    <p:extLst>
      <p:ext uri="{BB962C8B-B14F-4D97-AF65-F5344CB8AC3E}">
        <p14:creationId xmlns:p14="http://schemas.microsoft.com/office/powerpoint/2010/main" val="440655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DF9F-A03E-2C49-8550-0D417EA57DA1}"/>
              </a:ext>
            </a:extLst>
          </p:cNvPr>
          <p:cNvSpPr>
            <a:spLocks noGrp="1"/>
          </p:cNvSpPr>
          <p:nvPr>
            <p:ph type="title"/>
          </p:nvPr>
        </p:nvSpPr>
        <p:spPr>
          <a:xfrm>
            <a:off x="132262" y="101650"/>
            <a:ext cx="10871200" cy="576064"/>
          </a:xfrm>
        </p:spPr>
        <p:txBody>
          <a:bodyPr/>
          <a:lstStyle/>
          <a:p>
            <a:r>
              <a:rPr lang="en-US" dirty="0"/>
              <a:t>How is ELIXIR constructed to facilitate our mission?</a:t>
            </a:r>
          </a:p>
        </p:txBody>
      </p:sp>
      <p:sp>
        <p:nvSpPr>
          <p:cNvPr id="5" name="Rectangle 1">
            <a:extLst>
              <a:ext uri="{FF2B5EF4-FFF2-40B4-BE49-F238E27FC236}">
                <a16:creationId xmlns:a16="http://schemas.microsoft.com/office/drawing/2014/main" id="{7445AB16-4B7A-C14C-9455-D4763B8D411F}"/>
              </a:ext>
            </a:extLst>
          </p:cNvPr>
          <p:cNvSpPr>
            <a:spLocks noChangeArrowheads="1"/>
          </p:cNvSpPr>
          <p:nvPr/>
        </p:nvSpPr>
        <p:spPr bwMode="auto">
          <a:xfrm>
            <a:off x="719403" y="13302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Diagram 13">
            <a:extLst>
              <a:ext uri="{FF2B5EF4-FFF2-40B4-BE49-F238E27FC236}">
                <a16:creationId xmlns:a16="http://schemas.microsoft.com/office/drawing/2014/main" id="{D4E7C2A7-6934-0647-923C-677EB2E353D5}"/>
              </a:ext>
            </a:extLst>
          </p:cNvPr>
          <p:cNvGraphicFramePr/>
          <p:nvPr>
            <p:extLst>
              <p:ext uri="{D42A27DB-BD31-4B8C-83A1-F6EECF244321}">
                <p14:modId xmlns:p14="http://schemas.microsoft.com/office/powerpoint/2010/main" val="2176529401"/>
              </p:ext>
            </p:extLst>
          </p:nvPr>
        </p:nvGraphicFramePr>
        <p:xfrm>
          <a:off x="1665170" y="1232034"/>
          <a:ext cx="7543179" cy="496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4762329"/>
      </p:ext>
    </p:extLst>
  </p:cSld>
  <p:clrMapOvr>
    <a:masterClrMapping/>
  </p:clrMapOvr>
</p:sld>
</file>

<file path=ppt/theme/theme1.xml><?xml version="1.0" encoding="utf-8"?>
<a:theme xmlns:a="http://schemas.openxmlformats.org/drawingml/2006/main" name="1_ELIXIR_templat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5546</TotalTime>
  <Words>1023</Words>
  <Application>Microsoft Macintosh PowerPoint</Application>
  <PresentationFormat>Widescreen</PresentationFormat>
  <Paragraphs>221</Paragraphs>
  <Slides>29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Corbel</vt:lpstr>
      <vt:lpstr>Calibri</vt:lpstr>
      <vt:lpstr>Arial</vt:lpstr>
      <vt:lpstr>Verdana</vt:lpstr>
      <vt:lpstr>Open Sans</vt:lpstr>
      <vt:lpstr>Times New Roman</vt:lpstr>
      <vt:lpstr>Times</vt:lpstr>
      <vt:lpstr>1_ELIXIR_template</vt:lpstr>
      <vt:lpstr>ELIXIR</vt:lpstr>
      <vt:lpstr>ELIXIR – the short version</vt:lpstr>
      <vt:lpstr>PowerPoint Presentation</vt:lpstr>
      <vt:lpstr>In 2023: Universal access to a biological data infrastructure that drives  research and the bio-economy</vt:lpstr>
      <vt:lpstr>PowerPoint Presentation</vt:lpstr>
      <vt:lpstr>Brief History of ELIXIR – infrastructure development</vt:lpstr>
      <vt:lpstr>ELIXIR Hub Staff</vt:lpstr>
      <vt:lpstr>Governance</vt:lpstr>
      <vt:lpstr>How is ELIXIR constructed to facilitate our mission?</vt:lpstr>
      <vt:lpstr>How is ELIXIR constructed to facilitate our mission?</vt:lpstr>
      <vt:lpstr>ELIXIR’s Organizational Constructs </vt:lpstr>
      <vt:lpstr>ELIXIR : 5 platforms of shared services led by leading European scientists</vt:lpstr>
      <vt:lpstr>PowerPoint Presentation</vt:lpstr>
      <vt:lpstr>New Communities - Technologies and Services</vt:lpstr>
      <vt:lpstr>Nodes</vt:lpstr>
      <vt:lpstr>PowerPoint Presentation</vt:lpstr>
      <vt:lpstr>How is ELIXIR constructed to facilitate our mission?</vt:lpstr>
      <vt:lpstr>PowerPoint Presentation</vt:lpstr>
      <vt:lpstr>Commissioned Services – selected examples </vt:lpstr>
      <vt:lpstr>How is ELIXIR constructed to facilitate our mission?</vt:lpstr>
      <vt:lpstr>ELIXIR Services</vt:lpstr>
      <vt:lpstr>Core Data Resources – a data infrastructure</vt:lpstr>
      <vt:lpstr>ELIXIR Core Data Resources</vt:lpstr>
      <vt:lpstr>“Whenever possible, biological research data should be submitted to the recommended community deposition databases"</vt:lpstr>
      <vt:lpstr>ELIXIR Interoperability Service Framework</vt:lpstr>
      <vt:lpstr>Compute: ELIXIR Authorisation and Authentication Infrastructure</vt:lpstr>
      <vt:lpstr>ELIXIR TeSS Portal (Training eSupport System) </vt:lpstr>
      <vt:lpstr>Working with Agricultural and Plant research communities to  drive data exchange and genome-wide analysis of crop plants</vt:lpstr>
      <vt:lpstr>Federation of human genome data: localEGA</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ELIXIR</dc:title>
  <cp:lastModifiedBy>jerry Lanfear</cp:lastModifiedBy>
  <cp:revision>28</cp:revision>
  <dcterms:modified xsi:type="dcterms:W3CDTF">2018-07-26T07:58:33Z</dcterms:modified>
</cp:coreProperties>
</file>