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5" r:id="rId2"/>
    <p:sldId id="439" r:id="rId3"/>
    <p:sldId id="447" r:id="rId4"/>
    <p:sldId id="446" r:id="rId5"/>
    <p:sldId id="448" r:id="rId6"/>
    <p:sldId id="440" r:id="rId7"/>
    <p:sldId id="444" r:id="rId8"/>
    <p:sldId id="445" r:id="rId9"/>
    <p:sldId id="441" r:id="rId10"/>
    <p:sldId id="427" r:id="rId11"/>
    <p:sldId id="432" r:id="rId12"/>
    <p:sldId id="436" r:id="rId13"/>
    <p:sldId id="42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8">
          <p15:clr>
            <a:srgbClr val="A4A3A4"/>
          </p15:clr>
        </p15:guide>
        <p15:guide id="2" pos="34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06A"/>
    <a:srgbClr val="FFFFFF"/>
    <a:srgbClr val="745480"/>
    <a:srgbClr val="863B64"/>
    <a:srgbClr val="39617E"/>
    <a:srgbClr val="F2F2F2"/>
    <a:srgbClr val="833660"/>
    <a:srgbClr val="386380"/>
    <a:srgbClr val="745380"/>
    <a:srgbClr val="FDB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87224" autoAdjust="0"/>
  </p:normalViewPr>
  <p:slideViewPr>
    <p:cSldViewPr snapToGrid="0" snapToObjects="1">
      <p:cViewPr varScale="1">
        <p:scale>
          <a:sx n="73" d="100"/>
          <a:sy n="73" d="100"/>
        </p:scale>
        <p:origin x="1555" y="62"/>
      </p:cViewPr>
      <p:guideLst>
        <p:guide orient="horz" pos="728"/>
        <p:guide pos="3493"/>
      </p:guideLst>
    </p:cSldViewPr>
  </p:slideViewPr>
  <p:outlineViewPr>
    <p:cViewPr>
      <p:scale>
        <a:sx n="33" d="100"/>
        <a:sy n="33" d="100"/>
      </p:scale>
      <p:origin x="0" y="-1434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45D357-652C-AB41-8F95-13024464AB70}" type="datetimeFigureOut">
              <a:rPr lang="en-US" smtClean="0"/>
              <a:t>8/1/2018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3F35C4-CC97-7840-A522-E4995AD001E3}" type="slidenum">
              <a:rPr lang="en-US" smtClean="0"/>
              <a:t>‹#›</a:t>
            </a:fld>
            <a:endParaRPr lang="en-US"/>
          </a:p>
        </p:txBody>
      </p:sp>
    </p:spTree>
    <p:extLst>
      <p:ext uri="{BB962C8B-B14F-4D97-AF65-F5344CB8AC3E}">
        <p14:creationId xmlns:p14="http://schemas.microsoft.com/office/powerpoint/2010/main" val="351559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B5C11-D0F1-1F46-B28E-9084657905D0}" type="datetimeFigureOut">
              <a:rPr lang="en-US" smtClean="0"/>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0329C-91F7-CD43-B485-EB526DB269DE}" type="slidenum">
              <a:rPr lang="en-US" smtClean="0"/>
              <a:t>‹#›</a:t>
            </a:fld>
            <a:endParaRPr lang="en-US"/>
          </a:p>
        </p:txBody>
      </p:sp>
    </p:spTree>
    <p:extLst>
      <p:ext uri="{BB962C8B-B14F-4D97-AF65-F5344CB8AC3E}">
        <p14:creationId xmlns:p14="http://schemas.microsoft.com/office/powerpoint/2010/main" val="316472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1</a:t>
            </a:fld>
            <a:endParaRPr lang="en-US"/>
          </a:p>
        </p:txBody>
      </p:sp>
    </p:spTree>
    <p:extLst>
      <p:ext uri="{BB962C8B-B14F-4D97-AF65-F5344CB8AC3E}">
        <p14:creationId xmlns:p14="http://schemas.microsoft.com/office/powerpoint/2010/main" val="12770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10</a:t>
            </a:fld>
            <a:endParaRPr lang="en-US"/>
          </a:p>
        </p:txBody>
      </p:sp>
    </p:spTree>
    <p:extLst>
      <p:ext uri="{BB962C8B-B14F-4D97-AF65-F5344CB8AC3E}">
        <p14:creationId xmlns:p14="http://schemas.microsoft.com/office/powerpoint/2010/main" val="251165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11</a:t>
            </a:fld>
            <a:endParaRPr lang="en-US"/>
          </a:p>
        </p:txBody>
      </p:sp>
    </p:spTree>
    <p:extLst>
      <p:ext uri="{BB962C8B-B14F-4D97-AF65-F5344CB8AC3E}">
        <p14:creationId xmlns:p14="http://schemas.microsoft.com/office/powerpoint/2010/main" val="33857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12</a:t>
            </a:fld>
            <a:endParaRPr lang="en-US"/>
          </a:p>
        </p:txBody>
      </p:sp>
    </p:spTree>
    <p:extLst>
      <p:ext uri="{BB962C8B-B14F-4D97-AF65-F5344CB8AC3E}">
        <p14:creationId xmlns:p14="http://schemas.microsoft.com/office/powerpoint/2010/main" val="162224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4400" dirty="0"/>
          </a:p>
        </p:txBody>
      </p:sp>
      <p:sp>
        <p:nvSpPr>
          <p:cNvPr id="4" name="Slide Number Placeholder 3"/>
          <p:cNvSpPr>
            <a:spLocks noGrp="1"/>
          </p:cNvSpPr>
          <p:nvPr>
            <p:ph type="sldNum" sz="quarter" idx="10"/>
          </p:nvPr>
        </p:nvSpPr>
        <p:spPr/>
        <p:txBody>
          <a:bodyPr/>
          <a:lstStyle/>
          <a:p>
            <a:fld id="{F19303DE-3E45-4DD3-9505-92EF4803EF97}" type="slidenum">
              <a:rPr lang="en-US" smtClean="0"/>
              <a:t>13</a:t>
            </a:fld>
            <a:endParaRPr lang="en-US"/>
          </a:p>
        </p:txBody>
      </p:sp>
    </p:spTree>
    <p:extLst>
      <p:ext uri="{BB962C8B-B14F-4D97-AF65-F5344CB8AC3E}">
        <p14:creationId xmlns:p14="http://schemas.microsoft.com/office/powerpoint/2010/main" val="372959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2</a:t>
            </a:fld>
            <a:endParaRPr lang="en-US"/>
          </a:p>
        </p:txBody>
      </p:sp>
    </p:spTree>
    <p:extLst>
      <p:ext uri="{BB962C8B-B14F-4D97-AF65-F5344CB8AC3E}">
        <p14:creationId xmlns:p14="http://schemas.microsoft.com/office/powerpoint/2010/main" val="63071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3</a:t>
            </a:fld>
            <a:endParaRPr lang="en-US"/>
          </a:p>
        </p:txBody>
      </p:sp>
    </p:spTree>
    <p:extLst>
      <p:ext uri="{BB962C8B-B14F-4D97-AF65-F5344CB8AC3E}">
        <p14:creationId xmlns:p14="http://schemas.microsoft.com/office/powerpoint/2010/main" val="353572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4</a:t>
            </a:fld>
            <a:endParaRPr lang="en-US"/>
          </a:p>
        </p:txBody>
      </p:sp>
    </p:spTree>
    <p:extLst>
      <p:ext uri="{BB962C8B-B14F-4D97-AF65-F5344CB8AC3E}">
        <p14:creationId xmlns:p14="http://schemas.microsoft.com/office/powerpoint/2010/main" val="417757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5</a:t>
            </a:fld>
            <a:endParaRPr lang="en-US"/>
          </a:p>
        </p:txBody>
      </p:sp>
    </p:spTree>
    <p:extLst>
      <p:ext uri="{BB962C8B-B14F-4D97-AF65-F5344CB8AC3E}">
        <p14:creationId xmlns:p14="http://schemas.microsoft.com/office/powerpoint/2010/main" val="163272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6</a:t>
            </a:fld>
            <a:endParaRPr lang="en-US"/>
          </a:p>
        </p:txBody>
      </p:sp>
    </p:spTree>
    <p:extLst>
      <p:ext uri="{BB962C8B-B14F-4D97-AF65-F5344CB8AC3E}">
        <p14:creationId xmlns:p14="http://schemas.microsoft.com/office/powerpoint/2010/main" val="167033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7</a:t>
            </a:fld>
            <a:endParaRPr lang="en-US"/>
          </a:p>
        </p:txBody>
      </p:sp>
    </p:spTree>
    <p:extLst>
      <p:ext uri="{BB962C8B-B14F-4D97-AF65-F5344CB8AC3E}">
        <p14:creationId xmlns:p14="http://schemas.microsoft.com/office/powerpoint/2010/main" val="242761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8</a:t>
            </a:fld>
            <a:endParaRPr lang="en-US"/>
          </a:p>
        </p:txBody>
      </p:sp>
    </p:spTree>
    <p:extLst>
      <p:ext uri="{BB962C8B-B14F-4D97-AF65-F5344CB8AC3E}">
        <p14:creationId xmlns:p14="http://schemas.microsoft.com/office/powerpoint/2010/main" val="66372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A0329C-91F7-CD43-B485-EB526DB269DE}" type="slidenum">
              <a:rPr lang="en-US" smtClean="0"/>
              <a:t>9</a:t>
            </a:fld>
            <a:endParaRPr lang="en-US"/>
          </a:p>
        </p:txBody>
      </p:sp>
    </p:spTree>
    <p:extLst>
      <p:ext uri="{BB962C8B-B14F-4D97-AF65-F5344CB8AC3E}">
        <p14:creationId xmlns:p14="http://schemas.microsoft.com/office/powerpoint/2010/main" val="219984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31551" b="25935"/>
          <a:stretch/>
        </p:blipFill>
        <p:spPr>
          <a:xfrm>
            <a:off x="-2" y="1528008"/>
            <a:ext cx="9144000" cy="2915656"/>
          </a:xfrm>
          <a:prstGeom prst="rect">
            <a:avLst/>
          </a:prstGeom>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p:nvPr>
        </p:nvSpPr>
        <p:spPr>
          <a:xfrm>
            <a:off x="441325" y="6407148"/>
            <a:ext cx="8053388" cy="323851"/>
          </a:xfrm>
        </p:spPr>
        <p:txBody>
          <a:bodyPr lIns="0">
            <a:normAutofit/>
          </a:bodyPr>
          <a:lstStyle>
            <a:lvl1pPr marL="0" indent="0" algn="r">
              <a:buNone/>
              <a:defRPr sz="900" b="0" i="1"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 name="Title 1"/>
          <p:cNvSpPr>
            <a:spLocks noGrp="1"/>
          </p:cNvSpPr>
          <p:nvPr>
            <p:ph type="title" hasCustomPrompt="1"/>
          </p:nvPr>
        </p:nvSpPr>
        <p:spPr>
          <a:xfrm>
            <a:off x="440597" y="5000646"/>
            <a:ext cx="8054116" cy="1015042"/>
          </a:xfrm>
        </p:spPr>
        <p:txBody>
          <a:bodyPr anchor="b" anchorCtr="0">
            <a:noAutofit/>
          </a:bodyPr>
          <a:lstStyle>
            <a:lvl1pPr algn="l">
              <a:defRPr sz="3200" b="1" i="0" cap="none" baseline="0">
                <a:solidFill>
                  <a:srgbClr val="328127"/>
                </a:solidFill>
                <a:latin typeface="Arial"/>
                <a:cs typeface="Arial"/>
              </a:defRPr>
            </a:lvl1pPr>
          </a:lstStyle>
          <a:p>
            <a:r>
              <a:rPr lang="en-GB" dirty="0"/>
              <a:t>Title</a:t>
            </a:r>
            <a:endParaRPr lang="en-US" dirty="0"/>
          </a:p>
        </p:txBody>
      </p:sp>
      <p:sp>
        <p:nvSpPr>
          <p:cNvPr id="3" name="Text Placeholder 2"/>
          <p:cNvSpPr>
            <a:spLocks noGrp="1"/>
          </p:cNvSpPr>
          <p:nvPr>
            <p:ph type="body" idx="1" hasCustomPrompt="1"/>
          </p:nvPr>
        </p:nvSpPr>
        <p:spPr>
          <a:xfrm>
            <a:off x="440597" y="6061167"/>
            <a:ext cx="8054116" cy="300502"/>
          </a:xfrm>
        </p:spPr>
        <p:txBody>
          <a:bodyPr lIns="0" rIns="0" anchor="b">
            <a:noAutofit/>
          </a:bodyPr>
          <a:lstStyle>
            <a:lvl1pPr marL="0" indent="0" algn="r">
              <a:lnSpc>
                <a:spcPct val="100000"/>
              </a:lnSpc>
              <a:spcBef>
                <a:spcPts val="0"/>
              </a:spcBef>
              <a:spcAft>
                <a:spcPts val="0"/>
              </a:spcAft>
              <a:buNone/>
              <a:defRPr sz="1800" b="0" i="1" kern="1000" cap="none" spc="-50" baseline="0">
                <a:solidFill>
                  <a:schemeClr val="tx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Donald Hobern, GBIF Executive Secretary, dhobern@gbif.org</a:t>
            </a:r>
          </a:p>
        </p:txBody>
      </p:sp>
      <p:pic>
        <p:nvPicPr>
          <p:cNvPr id="4" name="Picture 3" descr="GBIF-2015-full.jpg"/>
          <p:cNvPicPr>
            <a:picLocks noChangeAspect="1"/>
          </p:cNvPicPr>
          <p:nvPr userDrawn="1"/>
        </p:nvPicPr>
        <p:blipFill rotWithShape="1">
          <a:blip r:embed="rId3">
            <a:extLst>
              <a:ext uri="{28A0092B-C50C-407E-A947-70E740481C1C}">
                <a14:useLocalDpi xmlns:a14="http://schemas.microsoft.com/office/drawing/2010/main"/>
              </a:ext>
            </a:extLst>
          </a:blip>
          <a:srcRect t="21529" b="23735"/>
          <a:stretch/>
        </p:blipFill>
        <p:spPr>
          <a:xfrm>
            <a:off x="247317" y="52250"/>
            <a:ext cx="3810000" cy="792477"/>
          </a:xfrm>
          <a:prstGeom prst="rect">
            <a:avLst/>
          </a:prstGeom>
        </p:spPr>
      </p:pic>
      <p:pic>
        <p:nvPicPr>
          <p:cNvPr id="1026" name="Picture 2" descr="C:\Users\dhobern\Pictures\2016\20160416\9G4A0414.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t="31881" r="13426" b="26712"/>
          <a:stretch/>
        </p:blipFill>
        <p:spPr bwMode="auto">
          <a:xfrm>
            <a:off x="0" y="1528008"/>
            <a:ext cx="9144000" cy="2915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l="18897" r="14825"/>
          <a:stretch/>
        </p:blipFill>
        <p:spPr>
          <a:xfrm rot="5400000">
            <a:off x="2551607" y="-1637226"/>
            <a:ext cx="4040780" cy="9144003"/>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l="19243" t="19104" r="84" b="33052"/>
          <a:stretch/>
        </p:blipFill>
        <p:spPr>
          <a:xfrm>
            <a:off x="0" y="914385"/>
            <a:ext cx="9144000" cy="4067190"/>
          </a:xfrm>
          <a:prstGeom prst="rect">
            <a:avLst/>
          </a:prstGeom>
        </p:spPr>
      </p:pic>
    </p:spTree>
    <p:extLst>
      <p:ext uri="{BB962C8B-B14F-4D97-AF65-F5344CB8AC3E}">
        <p14:creationId xmlns:p14="http://schemas.microsoft.com/office/powerpoint/2010/main" val="70431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502720"/>
          </a:xfrm>
        </p:spPr>
        <p:txBody>
          <a:bodyPr anchor="t" anchorCtr="0">
            <a:normAutofit/>
          </a:bodyPr>
          <a:lstStyle>
            <a:lvl1pPr algn="l">
              <a:defRPr sz="2800" b="1" cap="all">
                <a:solidFill>
                  <a:srgbClr val="328127"/>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473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20410"/>
            <a:ext cx="4040188" cy="45065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7" y="87473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20410"/>
            <a:ext cx="4041775" cy="45065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cxnSp>
        <p:nvCxnSpPr>
          <p:cNvPr id="13" name="Straight Connector 12"/>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75783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328127"/>
                </a:solidFill>
              </a:defRPr>
            </a:lvl1pPr>
          </a:lstStyle>
          <a:p>
            <a:r>
              <a:rPr lang="en-US"/>
              <a:t>Click to edit Master title style</a:t>
            </a:r>
            <a:endParaRPr lang="en-US" dirty="0"/>
          </a:p>
        </p:txBody>
      </p:sp>
      <p:cxnSp>
        <p:nvCxnSpPr>
          <p:cNvPr id="6" name="Straight Connector 5"/>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45220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4813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Centere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Autofit/>
          </a:bodyPr>
          <a:lstStyle>
            <a:lvl1pPr>
              <a:defRPr sz="4800">
                <a:solidFill>
                  <a:srgbClr val="339837"/>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4353858"/>
            <a:ext cx="6400800" cy="1606679"/>
          </a:xfrm>
        </p:spPr>
        <p:txBody>
          <a:bodyPr/>
          <a:lstStyle>
            <a:lvl1pPr marL="0" indent="0" algn="ctr">
              <a:buNone/>
              <a:defRPr>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6" name="Straight Connector 5"/>
          <p:cNvCxnSpPr/>
          <p:nvPr userDrawn="1"/>
        </p:nvCxnSpPr>
        <p:spPr>
          <a:xfrm>
            <a:off x="440598" y="6349719"/>
            <a:ext cx="7157051"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373861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lvl1pPr>
              <a:defRPr>
                <a:solidFill>
                  <a:schemeClr val="bg1"/>
                </a:solidFill>
              </a:defRPr>
            </a:lvl1pPr>
          </a:lstStyle>
          <a:p>
            <a:r>
              <a:rPr lang="en-US"/>
              <a:t>Click to edit Master title style</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lvl1pPr>
              <a:defRPr i="0">
                <a:solidFill>
                  <a:schemeClr val="accent6"/>
                </a:solidFill>
              </a:defRPr>
            </a:lvl1pPr>
            <a:lvl2pPr>
              <a:defRPr sz="1600" b="0" i="0">
                <a:solidFill>
                  <a:srgbClr val="40BFFF"/>
                </a:solidFill>
                <a:latin typeface="Arial"/>
                <a:cs typeface="Arial"/>
              </a:defRPr>
            </a:lvl2pPr>
            <a:lvl3pPr marL="185738" indent="-185738">
              <a:buFont typeface="Arial"/>
              <a:buChar char="•"/>
              <a:defRPr>
                <a:solidFill>
                  <a:schemeClr val="bg1"/>
                </a:solidFill>
              </a:defRPr>
            </a:lvl3pPr>
            <a:lvl4pPr marL="171450" indent="-171450">
              <a:buFont typeface="Arial"/>
              <a:buChar char="​"/>
              <a:defRPr>
                <a:solidFill>
                  <a:schemeClr val="bg2"/>
                </a:solidFill>
              </a:defRPr>
            </a:lvl4pPr>
            <a:lvl5pPr marL="449263" indent="-17145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Arial Narrow"/>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33473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793915"/>
          </a:xfrm>
        </p:spPr>
        <p:txBody>
          <a:bodyPr anchor="t">
            <a:normAutofit/>
          </a:bodyPr>
          <a:lstStyle>
            <a:lvl1pPr algn="l">
              <a:defRPr sz="2800" b="1">
                <a:solidFill>
                  <a:srgbClr val="328127"/>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309689"/>
            <a:ext cx="8229600" cy="4816476"/>
          </a:xfrm>
        </p:spPr>
        <p:txBody>
          <a:bodyPr/>
          <a:lstStyle>
            <a:lvl1pPr>
              <a:defRPr sz="3200">
                <a:solidFill>
                  <a:schemeClr val="tx1"/>
                </a:solidFill>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25620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rk programme updat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1"/>
            <a:ext cx="4038600" cy="4449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1"/>
            <a:ext cx="4038600" cy="4449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
        <p:nvSpPr>
          <p:cNvPr id="9" name="Content Placeholder 20"/>
          <p:cNvSpPr>
            <a:spLocks noGrp="1"/>
          </p:cNvSpPr>
          <p:nvPr>
            <p:ph sz="quarter" idx="18" hasCustomPrompt="1"/>
          </p:nvPr>
        </p:nvSpPr>
        <p:spPr>
          <a:xfrm>
            <a:off x="1130300" y="927100"/>
            <a:ext cx="7556500" cy="749300"/>
          </a:xfrm>
          <a:solidFill>
            <a:srgbClr val="E0FFFF"/>
          </a:solidFill>
        </p:spPr>
        <p:txBody>
          <a:bodyPr/>
          <a:lstStyle>
            <a:lvl1pPr>
              <a:defRPr sz="1800" b="0" i="1">
                <a:solidFill>
                  <a:srgbClr val="1086C1"/>
                </a:solidFill>
                <a:latin typeface="Arial"/>
                <a:cs typeface="Arial"/>
              </a:defRPr>
            </a:lvl1pPr>
          </a:lstStyle>
          <a:p>
            <a:pPr lvl="0"/>
            <a:r>
              <a:rPr lang="en-US"/>
              <a:t>Subhed</a:t>
            </a:r>
          </a:p>
        </p:txBody>
      </p:sp>
      <p:sp>
        <p:nvSpPr>
          <p:cNvPr id="12" name="Text Placeholder 22"/>
          <p:cNvSpPr>
            <a:spLocks noGrp="1"/>
          </p:cNvSpPr>
          <p:nvPr>
            <p:ph type="body" sz="quarter" idx="16" hasCustomPrompt="1"/>
          </p:nvPr>
        </p:nvSpPr>
        <p:spPr>
          <a:xfrm>
            <a:off x="-104635" y="-10949"/>
            <a:ext cx="550800" cy="7007225"/>
          </a:xfrm>
        </p:spPr>
        <p:txBody>
          <a:bodyPr vert="vert270" lIns="0" tIns="36000" rIns="0" bIns="36000">
            <a:noAutofit/>
          </a:bodyPr>
          <a:lstStyle>
            <a:lvl1pPr marL="0" algn="r" defTabSz="457200" rtl="0" eaLnBrk="1" latinLnBrk="0" hangingPunct="1">
              <a:defRPr lang="en-US" sz="4000" kern="1200" dirty="0" smtClean="0">
                <a:solidFill>
                  <a:srgbClr val="FDB002">
                    <a:alpha val="32000"/>
                  </a:srgbClr>
                </a:solidFill>
                <a:latin typeface="Arial"/>
                <a:ea typeface="+mn-ea"/>
                <a:cs typeface="Arial"/>
              </a:defRPr>
            </a:lvl1pPr>
          </a:lstStyle>
          <a:p>
            <a:pPr lvl="0"/>
            <a:r>
              <a:rPr lang="en-US" dirty="0"/>
              <a:t>topic</a:t>
            </a:r>
          </a:p>
        </p:txBody>
      </p:sp>
    </p:spTree>
    <p:extLst>
      <p:ext uri="{BB962C8B-B14F-4D97-AF65-F5344CB8AC3E}">
        <p14:creationId xmlns:p14="http://schemas.microsoft.com/office/powerpoint/2010/main" val="118952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oid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95050"/>
          </a:xfrm>
        </p:spPr>
        <p:txBody>
          <a:bodyPr/>
          <a:lstStyle>
            <a:lvl1pPr>
              <a:defRPr>
                <a:solidFill>
                  <a:srgbClr val="328127"/>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57203" y="1309688"/>
            <a:ext cx="3765248" cy="4664629"/>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283370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8686800" cy="563563"/>
          </a:xfrm>
          <a:noFill/>
        </p:spPr>
        <p:txBody>
          <a:bodyPr lIns="457200" anchor="t">
            <a:normAutofit/>
          </a:bodyPr>
          <a:lstStyle>
            <a:lvl1pPr algn="l">
              <a:defRPr sz="2800" b="1">
                <a:solidFill>
                  <a:srgbClr val="328127"/>
                </a:solidFill>
                <a:latin typeface="Arial"/>
                <a:cs typeface="Arial"/>
              </a:defRPr>
            </a:lvl1pPr>
          </a:lstStyle>
          <a:p>
            <a:r>
              <a:rPr lang="en-US" dirty="0"/>
              <a:t>CLICK TO EDIT MASTER TITLE STYLE</a:t>
            </a:r>
          </a:p>
        </p:txBody>
      </p:sp>
      <p:cxnSp>
        <p:nvCxnSpPr>
          <p:cNvPr id="7" name="Straight Connector 6"/>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52058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0408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9875"/>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242999"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45399"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sz="half" idx="11"/>
          </p:nvPr>
        </p:nvSpPr>
        <p:spPr>
          <a:xfrm>
            <a:off x="440598"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2"/>
          </p:nvPr>
        </p:nvSpPr>
        <p:spPr>
          <a:xfrm>
            <a:off x="440598" y="860425"/>
            <a:ext cx="2628040" cy="2079625"/>
          </a:xfrm>
        </p:spPr>
        <p:txBody>
          <a:bodyPr/>
          <a:lstStyle/>
          <a:p>
            <a:r>
              <a:rPr lang="en-US"/>
              <a:t>Click icon to add picture</a:t>
            </a:r>
          </a:p>
        </p:txBody>
      </p:sp>
      <p:sp>
        <p:nvSpPr>
          <p:cNvPr id="13" name="Picture Placeholder 9"/>
          <p:cNvSpPr>
            <a:spLocks noGrp="1"/>
          </p:cNvSpPr>
          <p:nvPr>
            <p:ph type="pic" sz="quarter" idx="13"/>
          </p:nvPr>
        </p:nvSpPr>
        <p:spPr>
          <a:xfrm>
            <a:off x="6045359" y="860425"/>
            <a:ext cx="2628040" cy="2079625"/>
          </a:xfrm>
        </p:spPr>
        <p:txBody>
          <a:bodyPr/>
          <a:lstStyle/>
          <a:p>
            <a:r>
              <a:rPr lang="en-US"/>
              <a:t>Click icon to add picture</a:t>
            </a:r>
          </a:p>
        </p:txBody>
      </p:sp>
      <p:sp>
        <p:nvSpPr>
          <p:cNvPr id="15" name="Picture Placeholder 9"/>
          <p:cNvSpPr>
            <a:spLocks noGrp="1"/>
          </p:cNvSpPr>
          <p:nvPr>
            <p:ph type="pic" sz="quarter" idx="14"/>
          </p:nvPr>
        </p:nvSpPr>
        <p:spPr>
          <a:xfrm>
            <a:off x="3242959" y="860425"/>
            <a:ext cx="2628040" cy="2079625"/>
          </a:xfrm>
        </p:spPr>
        <p:txBody>
          <a:bodyPr/>
          <a:lstStyle/>
          <a:p>
            <a:r>
              <a:rPr lang="en-US"/>
              <a:t>Click icon to add picture</a:t>
            </a:r>
          </a:p>
        </p:txBody>
      </p:sp>
      <p:cxnSp>
        <p:nvCxnSpPr>
          <p:cNvPr id="16" name="Straight Connector 15"/>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69535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in-Use-Case-Stud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
        <p:nvSpPr>
          <p:cNvPr id="15"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DOI or URL</a:t>
            </a:r>
          </a:p>
        </p:txBody>
      </p:sp>
      <p:cxnSp>
        <p:nvCxnSpPr>
          <p:cNvPr id="13" name="Straight Connector 12"/>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p:cNvSpPr>
            <a:spLocks noGrp="1"/>
          </p:cNvSpPr>
          <p:nvPr>
            <p:ph sz="half" idx="11" hasCustomPrompt="1"/>
          </p:nvPr>
        </p:nvSpPr>
        <p:spPr>
          <a:xfrm>
            <a:off x="536432" y="3875845"/>
            <a:ext cx="3960955" cy="2255434"/>
          </a:xfrm>
        </p:spPr>
        <p:txBody>
          <a:bodyPr/>
          <a:lstStyle>
            <a:lvl1pPr marL="180000" indent="-180000">
              <a:lnSpc>
                <a:spcPct val="120000"/>
              </a:lnSpc>
              <a:spcBef>
                <a:spcPts val="0"/>
              </a:spcBef>
              <a:spcAft>
                <a:spcPts val="300"/>
              </a:spcAft>
              <a:buFont typeface="Arial"/>
              <a:buChar cha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Key points</a:t>
            </a:r>
          </a:p>
          <a:p>
            <a:pPr lvl="0"/>
            <a:r>
              <a:rPr lang="en-US" dirty="0"/>
              <a:t>Highlighting</a:t>
            </a:r>
          </a:p>
          <a:p>
            <a:pPr lvl="0"/>
            <a:r>
              <a:rPr lang="en-US" dirty="0"/>
              <a:t>Use case</a:t>
            </a:r>
          </a:p>
          <a:p>
            <a:pPr lvl="0"/>
            <a:endParaRPr lang="en-US" dirty="0"/>
          </a:p>
        </p:txBody>
      </p:sp>
      <p:sp>
        <p:nvSpPr>
          <p:cNvPr id="8" name="Picture Placeholder 7"/>
          <p:cNvSpPr>
            <a:spLocks noGrp="1"/>
          </p:cNvSpPr>
          <p:nvPr>
            <p:ph type="pic" sz="quarter" idx="12" hasCustomPrompt="1"/>
          </p:nvPr>
        </p:nvSpPr>
        <p:spPr>
          <a:xfrm>
            <a:off x="7017425" y="274641"/>
            <a:ext cx="1669375" cy="1630359"/>
          </a:xfrm>
        </p:spPr>
        <p:txBody>
          <a:bodyPr/>
          <a:lstStyle>
            <a:lvl1pPr>
              <a:defRPr baseline="0"/>
            </a:lvl1pPr>
          </a:lstStyle>
          <a:p>
            <a:r>
              <a:rPr lang="en-US" dirty="0"/>
              <a:t>Logo / journal cover</a:t>
            </a:r>
          </a:p>
        </p:txBody>
      </p:sp>
      <p:sp>
        <p:nvSpPr>
          <p:cNvPr id="16" name="Picture Placeholder 15"/>
          <p:cNvSpPr>
            <a:spLocks noGrp="1"/>
          </p:cNvSpPr>
          <p:nvPr>
            <p:ph type="pic" sz="quarter" idx="14" hasCustomPrompt="1"/>
          </p:nvPr>
        </p:nvSpPr>
        <p:spPr>
          <a:xfrm>
            <a:off x="4686300" y="1981200"/>
            <a:ext cx="4000500" cy="4149725"/>
          </a:xfrm>
        </p:spPr>
        <p:txBody>
          <a:bodyPr/>
          <a:lstStyle>
            <a:lvl1pPr>
              <a:defRPr baseline="0"/>
            </a:lvl1pPr>
          </a:lstStyle>
          <a:p>
            <a:r>
              <a:rPr lang="en-US" dirty="0"/>
              <a:t>Representative graphic / map / visual from article</a:t>
            </a:r>
          </a:p>
        </p:txBody>
      </p:sp>
      <p:sp>
        <p:nvSpPr>
          <p:cNvPr id="18" name="Picture Placeholder 17"/>
          <p:cNvSpPr>
            <a:spLocks noGrp="1"/>
          </p:cNvSpPr>
          <p:nvPr>
            <p:ph type="pic" sz="quarter" idx="15" hasCustomPrompt="1"/>
          </p:nvPr>
        </p:nvSpPr>
        <p:spPr>
          <a:xfrm>
            <a:off x="536433" y="1981200"/>
            <a:ext cx="3960955" cy="1893888"/>
          </a:xfrm>
        </p:spPr>
        <p:txBody>
          <a:bodyPr/>
          <a:lstStyle/>
          <a:p>
            <a:r>
              <a:rPr lang="en-US" dirty="0"/>
              <a:t>Species photo</a:t>
            </a:r>
          </a:p>
        </p:txBody>
      </p:sp>
      <p:sp>
        <p:nvSpPr>
          <p:cNvPr id="23" name="Text Placeholder 22"/>
          <p:cNvSpPr>
            <a:spLocks noGrp="1"/>
          </p:cNvSpPr>
          <p:nvPr>
            <p:ph type="body" sz="quarter" idx="16" hasCustomPrompt="1"/>
          </p:nvPr>
        </p:nvSpPr>
        <p:spPr>
          <a:xfrm>
            <a:off x="-104635" y="-10949"/>
            <a:ext cx="550800" cy="7007225"/>
          </a:xfrm>
        </p:spPr>
        <p:txBody>
          <a:bodyPr vert="vert270" lIns="0" tIns="36000" rIns="0" bIns="36000">
            <a:noAutofit/>
          </a:bodyPr>
          <a:lstStyle>
            <a:lvl1pPr marL="0" algn="r" defTabSz="457200" rtl="0" eaLnBrk="1" latinLnBrk="0" hangingPunct="1">
              <a:defRPr lang="en-US" sz="4000" kern="1200" dirty="0" smtClean="0">
                <a:solidFill>
                  <a:srgbClr val="FDB002">
                    <a:alpha val="32000"/>
                  </a:srgbClr>
                </a:solidFill>
                <a:latin typeface="Arial"/>
                <a:ea typeface="+mn-ea"/>
                <a:cs typeface="Arial"/>
              </a:defRPr>
            </a:lvl1pPr>
          </a:lstStyle>
          <a:p>
            <a:pPr lvl="0"/>
            <a:r>
              <a:rPr lang="en-US" dirty="0"/>
              <a:t>topic</a:t>
            </a:r>
          </a:p>
        </p:txBody>
      </p:sp>
      <p:sp>
        <p:nvSpPr>
          <p:cNvPr id="14" name="Content Placeholder 3"/>
          <p:cNvSpPr>
            <a:spLocks noGrp="1"/>
          </p:cNvSpPr>
          <p:nvPr>
            <p:ph sz="half" idx="17" hasCustomPrompt="1"/>
          </p:nvPr>
        </p:nvSpPr>
        <p:spPr>
          <a:xfrm>
            <a:off x="536433" y="274641"/>
            <a:ext cx="6480992" cy="1630359"/>
          </a:xfrm>
        </p:spPr>
        <p:txBody>
          <a:bodyPr>
            <a:normAutofit/>
          </a:bodyPr>
          <a:lstStyle>
            <a:lvl1pPr marL="0" indent="0">
              <a:lnSpc>
                <a:spcPct val="120000"/>
              </a:lnSpc>
              <a:spcBef>
                <a:spcPts val="0"/>
              </a:spcBef>
              <a:spcAft>
                <a:spcPts val="300"/>
              </a:spcAft>
              <a:buFont typeface="Arial"/>
              <a:buNone/>
              <a:defRPr sz="3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Title/Author clipping or citation</a:t>
            </a:r>
          </a:p>
        </p:txBody>
      </p:sp>
    </p:spTree>
    <p:extLst>
      <p:ext uri="{BB962C8B-B14F-4D97-AF65-F5344CB8AC3E}">
        <p14:creationId xmlns:p14="http://schemas.microsoft.com/office/powerpoint/2010/main" val="59196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9875"/>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45399" y="860425"/>
            <a:ext cx="2628000" cy="52657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Content Placeholder 2"/>
          <p:cNvSpPr>
            <a:spLocks noGrp="1"/>
          </p:cNvSpPr>
          <p:nvPr>
            <p:ph sz="half" idx="11"/>
          </p:nvPr>
        </p:nvSpPr>
        <p:spPr>
          <a:xfrm>
            <a:off x="440597" y="860425"/>
            <a:ext cx="5430401" cy="52657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46482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0" tIns="4572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72" r:id="rId1"/>
    <p:sldLayoutId id="2147483666" r:id="rId2"/>
    <p:sldLayoutId id="2147483680" r:id="rId3"/>
    <p:sldLayoutId id="2147483668" r:id="rId4"/>
    <p:sldLayoutId id="2147483667" r:id="rId5"/>
    <p:sldLayoutId id="2147483652" r:id="rId6"/>
    <p:sldLayoutId id="2147483677" r:id="rId7"/>
    <p:sldLayoutId id="2147483679" r:id="rId8"/>
    <p:sldLayoutId id="2147483678" r:id="rId9"/>
    <p:sldLayoutId id="2147483653" r:id="rId10"/>
    <p:sldLayoutId id="2147483654" r:id="rId11"/>
    <p:sldLayoutId id="2147483655" r:id="rId12"/>
    <p:sldLayoutId id="2147483649" r:id="rId13"/>
    <p:sldLayoutId id="2147483683" r:id="rId14"/>
  </p:sldLayoutIdLst>
  <p:txStyles>
    <p:titleStyle>
      <a:lvl1pPr algn="l" defTabSz="457200" rtl="0" eaLnBrk="1" latinLnBrk="0" hangingPunct="1">
        <a:spcBef>
          <a:spcPct val="0"/>
        </a:spcBef>
        <a:buNone/>
        <a:defRPr sz="2800" b="1" kern="1200" cap="all">
          <a:solidFill>
            <a:srgbClr val="328127"/>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Wingdings" charset="2"/>
        <a:buChar char="§"/>
        <a:defRPr sz="2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biodiversityinformatics.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1325" y="6518658"/>
            <a:ext cx="8053388" cy="323851"/>
          </a:xfrm>
        </p:spPr>
        <p:txBody>
          <a:bodyPr>
            <a:normAutofit/>
          </a:bodyPr>
          <a:lstStyle/>
          <a:p>
            <a:pPr lvl="0"/>
            <a:r>
              <a:rPr lang="sv-SE" b="1" dirty="0" err="1"/>
              <a:t>Macropus</a:t>
            </a:r>
            <a:r>
              <a:rPr lang="sv-SE" b="1" dirty="0"/>
              <a:t> </a:t>
            </a:r>
            <a:r>
              <a:rPr lang="sv-SE" b="1" dirty="0" err="1"/>
              <a:t>robustus</a:t>
            </a:r>
            <a:r>
              <a:rPr lang="sv-SE" i="0" dirty="0"/>
              <a:t> Gould, 1841, </a:t>
            </a:r>
            <a:r>
              <a:rPr lang="sv-SE" i="0" dirty="0" err="1"/>
              <a:t>subspecies</a:t>
            </a:r>
            <a:r>
              <a:rPr lang="sv-SE" i="0" dirty="0"/>
              <a:t> </a:t>
            </a:r>
            <a:r>
              <a:rPr lang="sv-SE" dirty="0" err="1"/>
              <a:t>erubescens</a:t>
            </a:r>
            <a:r>
              <a:rPr lang="sv-SE" i="0" dirty="0"/>
              <a:t>, </a:t>
            </a:r>
            <a:r>
              <a:rPr lang="sv-SE" b="1" i="0" dirty="0"/>
              <a:t>Euro</a:t>
            </a:r>
            <a:r>
              <a:rPr lang="sv-SE" i="0" dirty="0"/>
              <a:t>, </a:t>
            </a:r>
            <a:r>
              <a:rPr lang="sv-SE" i="0" dirty="0" err="1"/>
              <a:t>Denham</a:t>
            </a:r>
            <a:r>
              <a:rPr lang="sv-SE" i="0" dirty="0"/>
              <a:t>, WA, Australia, 10 </a:t>
            </a:r>
            <a:r>
              <a:rPr lang="sv-SE" i="0" dirty="0" err="1"/>
              <a:t>January</a:t>
            </a:r>
            <a:r>
              <a:rPr lang="sv-SE" i="0" dirty="0"/>
              <a:t> 2018</a:t>
            </a:r>
            <a:endParaRPr lang="en-US" i="0" dirty="0"/>
          </a:p>
        </p:txBody>
      </p:sp>
      <p:sp>
        <p:nvSpPr>
          <p:cNvPr id="3" name="Title 2"/>
          <p:cNvSpPr>
            <a:spLocks noGrp="1"/>
          </p:cNvSpPr>
          <p:nvPr>
            <p:ph type="title"/>
          </p:nvPr>
        </p:nvSpPr>
        <p:spPr>
          <a:xfrm>
            <a:off x="440596" y="2983367"/>
            <a:ext cx="8454021" cy="3234267"/>
          </a:xfrm>
        </p:spPr>
        <p:txBody>
          <a:bodyPr/>
          <a:lstStyle/>
          <a:p>
            <a:r>
              <a:rPr lang="en-GB" sz="4000" dirty="0"/>
              <a:t>GBIC2 – </a:t>
            </a:r>
            <a:r>
              <a:rPr lang="en-GB" sz="4000" dirty="0" smtClean="0"/>
              <a:t>Closing session</a:t>
            </a:r>
            <a:br>
              <a:rPr lang="en-GB" sz="4000" dirty="0" smtClean="0"/>
            </a:br>
            <a:endParaRPr lang="en-GB" sz="2800" dirty="0">
              <a:solidFill>
                <a:srgbClr val="3E9034"/>
              </a:solidFill>
            </a:endParaRPr>
          </a:p>
        </p:txBody>
      </p:sp>
      <p:sp>
        <p:nvSpPr>
          <p:cNvPr id="4" name="Text Placeholder 3"/>
          <p:cNvSpPr>
            <a:spLocks noGrp="1"/>
          </p:cNvSpPr>
          <p:nvPr>
            <p:ph type="body" idx="1"/>
          </p:nvPr>
        </p:nvSpPr>
        <p:spPr>
          <a:xfrm>
            <a:off x="440597" y="6194979"/>
            <a:ext cx="8054116" cy="300502"/>
          </a:xfrm>
        </p:spPr>
        <p:txBody>
          <a:bodyPr/>
          <a:lstStyle/>
          <a:p>
            <a:r>
              <a:rPr lang="en-GB" dirty="0"/>
              <a:t>Donald Hobern, GBIF Executive Secretary</a:t>
            </a:r>
          </a:p>
        </p:txBody>
      </p:sp>
    </p:spTree>
    <p:extLst>
      <p:ext uri="{BB962C8B-B14F-4D97-AF65-F5344CB8AC3E}">
        <p14:creationId xmlns:p14="http://schemas.microsoft.com/office/powerpoint/2010/main" val="2459945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COORDINATION IS POSSIBLE?</a:t>
            </a:r>
            <a:endParaRPr lang="en-GB" dirty="0"/>
          </a:p>
        </p:txBody>
      </p:sp>
      <p:sp>
        <p:nvSpPr>
          <p:cNvPr id="3" name="Text Placeholder 2"/>
          <p:cNvSpPr>
            <a:spLocks noGrp="1"/>
          </p:cNvSpPr>
          <p:nvPr>
            <p:ph type="body" sz="quarter" idx="10"/>
          </p:nvPr>
        </p:nvSpPr>
        <p:spPr/>
        <p:txBody>
          <a:bodyPr/>
          <a:lstStyle/>
          <a:p>
            <a:endParaRPr lang="en-GB"/>
          </a:p>
        </p:txBody>
      </p:sp>
      <p:pic>
        <p:nvPicPr>
          <p:cNvPr id="9" name="Picture 2" descr="C:\Users\dhobern\AppData\Local\Microsoft\Windows\Temporary Internet Files\Content.Outlook\E7G54LFQ\GBIO FRAMEWORK.jpg"/>
          <p:cNvPicPr>
            <a:picLocks noChangeAspect="1" noChangeArrowheads="1"/>
          </p:cNvPicPr>
          <p:nvPr/>
        </p:nvPicPr>
        <p:blipFill rotWithShape="1">
          <a:blip r:embed="rId3">
            <a:extLst>
              <a:ext uri="{28A0092B-C50C-407E-A947-70E740481C1C}">
                <a14:useLocalDpi xmlns:a14="http://schemas.microsoft.com/office/drawing/2010/main" val="0"/>
              </a:ext>
            </a:extLst>
          </a:blip>
          <a:srcRect l="2328" t="1970" r="2397" b="8596"/>
          <a:stretch/>
        </p:blipFill>
        <p:spPr bwMode="auto">
          <a:xfrm>
            <a:off x="351982" y="4014800"/>
            <a:ext cx="1583235" cy="1610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9405" y="1781565"/>
            <a:ext cx="1739451" cy="646331"/>
          </a:xfrm>
          <a:prstGeom prst="rect">
            <a:avLst/>
          </a:prstGeom>
          <a:noFill/>
        </p:spPr>
        <p:txBody>
          <a:bodyPr wrap="none" rtlCol="0">
            <a:spAutoFit/>
          </a:bodyPr>
          <a:lstStyle/>
          <a:p>
            <a:r>
              <a:rPr lang="en-GB" dirty="0" smtClean="0"/>
              <a:t>Shared vision</a:t>
            </a:r>
          </a:p>
          <a:p>
            <a:r>
              <a:rPr lang="en-GB" dirty="0" smtClean="0"/>
              <a:t>Shared language</a:t>
            </a:r>
            <a:endParaRPr lang="en-GB" dirty="0"/>
          </a:p>
        </p:txBody>
      </p:sp>
      <p:sp>
        <p:nvSpPr>
          <p:cNvPr id="11" name="TextBox 10"/>
          <p:cNvSpPr txBox="1"/>
          <p:nvPr/>
        </p:nvSpPr>
        <p:spPr>
          <a:xfrm>
            <a:off x="2520738" y="1781565"/>
            <a:ext cx="1739451" cy="923330"/>
          </a:xfrm>
          <a:prstGeom prst="rect">
            <a:avLst/>
          </a:prstGeom>
          <a:noFill/>
        </p:spPr>
        <p:txBody>
          <a:bodyPr wrap="none" rtlCol="0">
            <a:spAutoFit/>
          </a:bodyPr>
          <a:lstStyle/>
          <a:p>
            <a:r>
              <a:rPr lang="en-GB" dirty="0" smtClean="0"/>
              <a:t>Shared vision</a:t>
            </a:r>
          </a:p>
          <a:p>
            <a:r>
              <a:rPr lang="en-GB" dirty="0" smtClean="0"/>
              <a:t>Shared language</a:t>
            </a:r>
          </a:p>
          <a:p>
            <a:r>
              <a:rPr lang="en-GB" dirty="0" smtClean="0"/>
              <a:t>Shared priorities</a:t>
            </a:r>
            <a:endParaRPr lang="en-GB" dirty="0"/>
          </a:p>
        </p:txBody>
      </p:sp>
      <p:sp>
        <p:nvSpPr>
          <p:cNvPr id="12" name="TextBox 11"/>
          <p:cNvSpPr txBox="1"/>
          <p:nvPr/>
        </p:nvSpPr>
        <p:spPr>
          <a:xfrm>
            <a:off x="4722071" y="1781565"/>
            <a:ext cx="1767215" cy="1200329"/>
          </a:xfrm>
          <a:prstGeom prst="rect">
            <a:avLst/>
          </a:prstGeom>
          <a:noFill/>
        </p:spPr>
        <p:txBody>
          <a:bodyPr wrap="none" rtlCol="0">
            <a:spAutoFit/>
          </a:bodyPr>
          <a:lstStyle/>
          <a:p>
            <a:r>
              <a:rPr lang="en-GB" dirty="0" smtClean="0"/>
              <a:t>Shared vision</a:t>
            </a:r>
          </a:p>
          <a:p>
            <a:r>
              <a:rPr lang="en-GB" dirty="0" smtClean="0"/>
              <a:t>Shared language</a:t>
            </a:r>
          </a:p>
          <a:p>
            <a:r>
              <a:rPr lang="en-GB" dirty="0" smtClean="0"/>
              <a:t>Shared priorities</a:t>
            </a:r>
          </a:p>
          <a:p>
            <a:r>
              <a:rPr lang="en-GB" dirty="0" smtClean="0"/>
              <a:t>Shared reporting</a:t>
            </a:r>
            <a:endParaRPr lang="en-GB" dirty="0"/>
          </a:p>
        </p:txBody>
      </p:sp>
      <p:sp>
        <p:nvSpPr>
          <p:cNvPr id="13" name="TextBox 12"/>
          <p:cNvSpPr txBox="1"/>
          <p:nvPr/>
        </p:nvSpPr>
        <p:spPr>
          <a:xfrm>
            <a:off x="6923405" y="1781565"/>
            <a:ext cx="2120709" cy="2031325"/>
          </a:xfrm>
          <a:prstGeom prst="rect">
            <a:avLst/>
          </a:prstGeom>
          <a:noFill/>
        </p:spPr>
        <p:txBody>
          <a:bodyPr wrap="none" rtlCol="0">
            <a:spAutoFit/>
          </a:bodyPr>
          <a:lstStyle/>
          <a:p>
            <a:r>
              <a:rPr lang="en-GB" dirty="0" smtClean="0"/>
              <a:t>Shared vision</a:t>
            </a:r>
          </a:p>
          <a:p>
            <a:r>
              <a:rPr lang="en-GB" dirty="0" smtClean="0"/>
              <a:t>Shared language</a:t>
            </a:r>
            <a:endParaRPr lang="en-GB" dirty="0"/>
          </a:p>
          <a:p>
            <a:r>
              <a:rPr lang="en-GB" dirty="0"/>
              <a:t>Shared priorities</a:t>
            </a:r>
          </a:p>
          <a:p>
            <a:r>
              <a:rPr lang="en-GB" dirty="0"/>
              <a:t>Shared </a:t>
            </a:r>
            <a:r>
              <a:rPr lang="en-GB" dirty="0" smtClean="0"/>
              <a:t>reporting</a:t>
            </a:r>
            <a:endParaRPr lang="en-GB" dirty="0"/>
          </a:p>
          <a:p>
            <a:r>
              <a:rPr lang="en-GB" dirty="0" smtClean="0"/>
              <a:t>Shared funding</a:t>
            </a:r>
          </a:p>
          <a:p>
            <a:r>
              <a:rPr lang="en-GB" dirty="0" smtClean="0"/>
              <a:t>Shared delivery</a:t>
            </a:r>
          </a:p>
          <a:p>
            <a:r>
              <a:rPr lang="en-GB" dirty="0" smtClean="0"/>
              <a:t>Shared sustainability</a:t>
            </a:r>
            <a:endParaRPr lang="en-GB" dirty="0"/>
          </a:p>
        </p:txBody>
      </p:sp>
      <p:grpSp>
        <p:nvGrpSpPr>
          <p:cNvPr id="18" name="Group 17"/>
          <p:cNvGrpSpPr>
            <a:grpSpLocks noChangeAspect="1"/>
          </p:cNvGrpSpPr>
          <p:nvPr/>
        </p:nvGrpSpPr>
        <p:grpSpPr>
          <a:xfrm>
            <a:off x="2624909" y="4000429"/>
            <a:ext cx="1324556" cy="1638761"/>
            <a:chOff x="2203621" y="4173405"/>
            <a:chExt cx="1759305" cy="217663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621" y="4173405"/>
              <a:ext cx="1058499" cy="136982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223" y="4442344"/>
              <a:ext cx="1058499" cy="136982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825" y="4711283"/>
              <a:ext cx="1058499" cy="136982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4427" y="4980222"/>
              <a:ext cx="1058499" cy="1369822"/>
            </a:xfrm>
            <a:prstGeom prst="rect">
              <a:avLst/>
            </a:prstGeom>
          </p:spPr>
        </p:pic>
      </p:grpSp>
      <p:pic>
        <p:nvPicPr>
          <p:cNvPr id="157" name="Picture 156"/>
          <p:cNvPicPr>
            <a:picLocks noChangeAspect="1"/>
          </p:cNvPicPr>
          <p:nvPr/>
        </p:nvPicPr>
        <p:blipFill>
          <a:blip r:embed="rId8"/>
          <a:stretch>
            <a:fillRect/>
          </a:stretch>
        </p:blipFill>
        <p:spPr>
          <a:xfrm>
            <a:off x="6827650" y="4126004"/>
            <a:ext cx="2174814" cy="1387611"/>
          </a:xfrm>
          <a:prstGeom prst="rect">
            <a:avLst/>
          </a:prstGeom>
        </p:spPr>
      </p:pic>
      <p:pic>
        <p:nvPicPr>
          <p:cNvPr id="179" name="Picture 178"/>
          <p:cNvPicPr>
            <a:picLocks noChangeAspect="1"/>
          </p:cNvPicPr>
          <p:nvPr/>
        </p:nvPicPr>
        <p:blipFill>
          <a:blip r:embed="rId9"/>
          <a:stretch>
            <a:fillRect/>
          </a:stretch>
        </p:blipFill>
        <p:spPr>
          <a:xfrm>
            <a:off x="4537401" y="4136697"/>
            <a:ext cx="2036889" cy="1366225"/>
          </a:xfrm>
          <a:prstGeom prst="rect">
            <a:avLst/>
          </a:prstGeom>
        </p:spPr>
      </p:pic>
      <p:grpSp>
        <p:nvGrpSpPr>
          <p:cNvPr id="184" name="Group 183"/>
          <p:cNvGrpSpPr/>
          <p:nvPr/>
        </p:nvGrpSpPr>
        <p:grpSpPr>
          <a:xfrm>
            <a:off x="292566" y="1070395"/>
            <a:ext cx="8558869" cy="369332"/>
            <a:chOff x="195766" y="1100875"/>
            <a:chExt cx="8558869" cy="369332"/>
          </a:xfrm>
        </p:grpSpPr>
        <p:sp>
          <p:nvSpPr>
            <p:cNvPr id="7" name="Right Arrow 6"/>
            <p:cNvSpPr/>
            <p:nvPr/>
          </p:nvSpPr>
          <p:spPr>
            <a:xfrm>
              <a:off x="1150547" y="1102661"/>
              <a:ext cx="6507024" cy="365760"/>
            </a:xfrm>
            <a:prstGeom prst="rightArrow">
              <a:avLst/>
            </a:prstGeom>
            <a:gradFill>
              <a:gsLst>
                <a:gs pos="0">
                  <a:schemeClr val="accent6">
                    <a:lumMod val="75000"/>
                  </a:schemeClr>
                </a:gs>
                <a:gs pos="100000">
                  <a:schemeClr val="accent3">
                    <a:lumMod val="60000"/>
                    <a:lumOff val="40000"/>
                  </a:schemeClr>
                </a:gs>
              </a:gsLst>
              <a:lin ang="10800000" scaled="1"/>
            </a:gradFill>
            <a:ln w="190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TextBox 179"/>
            <p:cNvSpPr txBox="1"/>
            <p:nvPr/>
          </p:nvSpPr>
          <p:spPr>
            <a:xfrm>
              <a:off x="195766" y="1100875"/>
              <a:ext cx="845488" cy="369332"/>
            </a:xfrm>
            <a:prstGeom prst="rect">
              <a:avLst/>
            </a:prstGeom>
            <a:noFill/>
          </p:spPr>
          <p:txBody>
            <a:bodyPr wrap="none" rtlCol="0">
              <a:spAutoFit/>
            </a:bodyPr>
            <a:lstStyle/>
            <a:p>
              <a:r>
                <a:rPr lang="en-GB" b="1" dirty="0">
                  <a:solidFill>
                    <a:schemeClr val="accent3">
                      <a:lumMod val="50000"/>
                    </a:schemeClr>
                  </a:solidFill>
                </a:rPr>
                <a:t>EASIER</a:t>
              </a:r>
            </a:p>
          </p:txBody>
        </p:sp>
        <p:sp>
          <p:nvSpPr>
            <p:cNvPr id="182" name="TextBox 181"/>
            <p:cNvSpPr txBox="1"/>
            <p:nvPr/>
          </p:nvSpPr>
          <p:spPr>
            <a:xfrm>
              <a:off x="7766864" y="1100875"/>
              <a:ext cx="987771" cy="369332"/>
            </a:xfrm>
            <a:prstGeom prst="rect">
              <a:avLst/>
            </a:prstGeom>
            <a:noFill/>
          </p:spPr>
          <p:txBody>
            <a:bodyPr wrap="none" rtlCol="0">
              <a:spAutoFit/>
            </a:bodyPr>
            <a:lstStyle/>
            <a:p>
              <a:r>
                <a:rPr lang="en-GB" b="1" dirty="0" smtClean="0">
                  <a:solidFill>
                    <a:schemeClr val="accent6">
                      <a:lumMod val="50000"/>
                    </a:schemeClr>
                  </a:solidFill>
                </a:rPr>
                <a:t>HARDER</a:t>
              </a:r>
              <a:endParaRPr lang="en-GB" b="1" dirty="0">
                <a:solidFill>
                  <a:schemeClr val="accent6">
                    <a:lumMod val="50000"/>
                  </a:schemeClr>
                </a:solidFill>
              </a:endParaRPr>
            </a:p>
          </p:txBody>
        </p:sp>
      </p:grpSp>
    </p:spTree>
    <p:extLst>
      <p:ext uri="{BB962C8B-B14F-4D97-AF65-F5344CB8AC3E}">
        <p14:creationId xmlns:p14="http://schemas.microsoft.com/office/powerpoint/2010/main" val="33136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Steering Committee</a:t>
            </a:r>
            <a:endParaRPr lang="en-GB" dirty="0"/>
          </a:p>
        </p:txBody>
      </p:sp>
      <p:sp>
        <p:nvSpPr>
          <p:cNvPr id="4" name="Text Placeholder 3"/>
          <p:cNvSpPr>
            <a:spLocks noGrp="1"/>
          </p:cNvSpPr>
          <p:nvPr>
            <p:ph type="body" sz="quarter" idx="10"/>
          </p:nvPr>
        </p:nvSpPr>
        <p:spPr/>
        <p:txBody>
          <a:bodyPr/>
          <a:lstStyle/>
          <a:p>
            <a:endParaRPr lang="en-GB"/>
          </a:p>
        </p:txBody>
      </p:sp>
      <p:grpSp>
        <p:nvGrpSpPr>
          <p:cNvPr id="22" name="Group 21"/>
          <p:cNvGrpSpPr/>
          <p:nvPr/>
        </p:nvGrpSpPr>
        <p:grpSpPr>
          <a:xfrm>
            <a:off x="1517275" y="3658638"/>
            <a:ext cx="6109451" cy="1920000"/>
            <a:chOff x="2116814" y="3658638"/>
            <a:chExt cx="6109451" cy="192000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085" t="9" r="11915" b="-9"/>
            <a:stretch/>
          </p:blipFill>
          <p:spPr>
            <a:xfrm>
              <a:off x="4451540" y="3658638"/>
              <a:ext cx="1440000" cy="19200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324" b="11596"/>
            <a:stretch/>
          </p:blipFill>
          <p:spPr>
            <a:xfrm>
              <a:off x="6786265" y="3658638"/>
              <a:ext cx="1440000" cy="192000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5047" r="19953"/>
            <a:stretch/>
          </p:blipFill>
          <p:spPr>
            <a:xfrm>
              <a:off x="2116814" y="3658638"/>
              <a:ext cx="1440000" cy="1920000"/>
            </a:xfrm>
            <a:prstGeom prst="rect">
              <a:avLst/>
            </a:prstGeom>
          </p:spPr>
        </p:pic>
      </p:grpSp>
      <p:sp>
        <p:nvSpPr>
          <p:cNvPr id="17" name="TextBox 16"/>
          <p:cNvSpPr txBox="1"/>
          <p:nvPr/>
        </p:nvSpPr>
        <p:spPr>
          <a:xfrm>
            <a:off x="1363991" y="5611655"/>
            <a:ext cx="1763624" cy="600164"/>
          </a:xfrm>
          <a:prstGeom prst="rect">
            <a:avLst/>
          </a:prstGeom>
          <a:noFill/>
        </p:spPr>
        <p:txBody>
          <a:bodyPr wrap="none" rtlCol="0">
            <a:spAutoFit/>
          </a:bodyPr>
          <a:lstStyle/>
          <a:p>
            <a:pPr algn="ctr"/>
            <a:r>
              <a:rPr lang="en-GB" sz="1100" b="1" dirty="0"/>
              <a:t>Isayvani Naicker</a:t>
            </a:r>
          </a:p>
          <a:p>
            <a:pPr algn="ctr"/>
            <a:r>
              <a:rPr lang="en-GB" sz="1100" dirty="0"/>
              <a:t>African Academy of Science</a:t>
            </a:r>
          </a:p>
          <a:p>
            <a:pPr algn="ctr"/>
            <a:r>
              <a:rPr lang="en-GB" sz="1100" dirty="0" smtClean="0"/>
              <a:t>Kenya</a:t>
            </a:r>
            <a:endParaRPr lang="en-GB" sz="1100" dirty="0"/>
          </a:p>
        </p:txBody>
      </p:sp>
      <p:sp>
        <p:nvSpPr>
          <p:cNvPr id="18" name="TextBox 17"/>
          <p:cNvSpPr txBox="1"/>
          <p:nvPr/>
        </p:nvSpPr>
        <p:spPr>
          <a:xfrm>
            <a:off x="3605372" y="5611655"/>
            <a:ext cx="1951175" cy="769441"/>
          </a:xfrm>
          <a:prstGeom prst="rect">
            <a:avLst/>
          </a:prstGeom>
          <a:noFill/>
        </p:spPr>
        <p:txBody>
          <a:bodyPr wrap="none" rtlCol="0">
            <a:spAutoFit/>
          </a:bodyPr>
          <a:lstStyle/>
          <a:p>
            <a:pPr algn="ctr"/>
            <a:r>
              <a:rPr lang="en-GB" sz="1100" b="1" dirty="0"/>
              <a:t>Laetitia Navarro</a:t>
            </a:r>
          </a:p>
          <a:p>
            <a:pPr algn="ctr"/>
            <a:r>
              <a:rPr lang="en-GB" sz="1100" dirty="0"/>
              <a:t>German Centre for Integrative </a:t>
            </a:r>
            <a:endParaRPr lang="en-GB" sz="1100" dirty="0" smtClean="0"/>
          </a:p>
          <a:p>
            <a:pPr algn="ctr"/>
            <a:r>
              <a:rPr lang="en-GB" sz="1100" dirty="0" smtClean="0"/>
              <a:t>Biodiversity</a:t>
            </a:r>
            <a:r>
              <a:rPr lang="en-GB" sz="1100" dirty="0"/>
              <a:t> Research (</a:t>
            </a:r>
            <a:r>
              <a:rPr lang="en-GB" sz="1100" dirty="0" err="1"/>
              <a:t>iDiv</a:t>
            </a:r>
            <a:r>
              <a:rPr lang="en-GB" sz="1100" dirty="0"/>
              <a:t>)</a:t>
            </a:r>
          </a:p>
          <a:p>
            <a:pPr algn="ctr"/>
            <a:r>
              <a:rPr lang="en-GB" sz="1100" dirty="0" smtClean="0"/>
              <a:t>Germany</a:t>
            </a:r>
            <a:endParaRPr lang="en-GB" sz="1100" dirty="0"/>
          </a:p>
        </p:txBody>
      </p:sp>
      <p:sp>
        <p:nvSpPr>
          <p:cNvPr id="19" name="Rectangle 18"/>
          <p:cNvSpPr/>
          <p:nvPr/>
        </p:nvSpPr>
        <p:spPr>
          <a:xfrm>
            <a:off x="4629255" y="5611655"/>
            <a:ext cx="4572000" cy="600164"/>
          </a:xfrm>
          <a:prstGeom prst="rect">
            <a:avLst/>
          </a:prstGeom>
        </p:spPr>
        <p:txBody>
          <a:bodyPr>
            <a:spAutoFit/>
          </a:bodyPr>
          <a:lstStyle/>
          <a:p>
            <a:pPr algn="ctr"/>
            <a:r>
              <a:rPr lang="en-GB" sz="1100" b="1" dirty="0"/>
              <a:t>Edwin van Huis</a:t>
            </a:r>
          </a:p>
          <a:p>
            <a:pPr algn="ctr"/>
            <a:r>
              <a:rPr lang="en-GB" sz="1100" dirty="0" err="1"/>
              <a:t>Naturalis</a:t>
            </a:r>
            <a:endParaRPr lang="en-GB" sz="1100" dirty="0"/>
          </a:p>
          <a:p>
            <a:pPr algn="ctr"/>
            <a:r>
              <a:rPr lang="en-GB" sz="1100" dirty="0" smtClean="0"/>
              <a:t>Netherlands</a:t>
            </a:r>
            <a:endParaRPr lang="en-GB" sz="1100" dirty="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4107" t="-640" r="36165" b="640"/>
          <a:stretch/>
        </p:blipFill>
        <p:spPr>
          <a:xfrm>
            <a:off x="5048285" y="911418"/>
            <a:ext cx="1440000" cy="192000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8482" t="-811" r="24344" b="811"/>
          <a:stretch/>
        </p:blipFill>
        <p:spPr>
          <a:xfrm>
            <a:off x="389671" y="911418"/>
            <a:ext cx="1440000" cy="192000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1331" b="1331"/>
          <a:stretch/>
        </p:blipFill>
        <p:spPr>
          <a:xfrm>
            <a:off x="7377593" y="911418"/>
            <a:ext cx="1440000" cy="1920000"/>
          </a:xfrm>
          <a:prstGeom prst="rect">
            <a:avLst/>
          </a:prstGeom>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33216" t="1561" r="2093" b="13869"/>
          <a:stretch/>
        </p:blipFill>
        <p:spPr>
          <a:xfrm>
            <a:off x="2718978" y="911418"/>
            <a:ext cx="1440000" cy="1882480"/>
          </a:xfrm>
          <a:prstGeom prst="rect">
            <a:avLst/>
          </a:prstGeom>
        </p:spPr>
      </p:pic>
      <p:sp>
        <p:nvSpPr>
          <p:cNvPr id="14" name="TextBox 13"/>
          <p:cNvSpPr txBox="1"/>
          <p:nvPr/>
        </p:nvSpPr>
        <p:spPr>
          <a:xfrm>
            <a:off x="46719" y="2864301"/>
            <a:ext cx="2125903" cy="600164"/>
          </a:xfrm>
          <a:prstGeom prst="rect">
            <a:avLst/>
          </a:prstGeom>
          <a:noFill/>
        </p:spPr>
        <p:txBody>
          <a:bodyPr wrap="none" rtlCol="0">
            <a:spAutoFit/>
          </a:bodyPr>
          <a:lstStyle/>
          <a:p>
            <a:pPr algn="ctr"/>
            <a:r>
              <a:rPr lang="en-GB" sz="1100" b="1" dirty="0" smtClean="0"/>
              <a:t>Brigitte</a:t>
            </a:r>
            <a:r>
              <a:rPr lang="en-GB" sz="1100" b="1" dirty="0"/>
              <a:t> </a:t>
            </a:r>
            <a:r>
              <a:rPr lang="en-GB" sz="1100" b="1" dirty="0" smtClean="0"/>
              <a:t>Baptiste</a:t>
            </a:r>
          </a:p>
          <a:p>
            <a:pPr algn="ctr"/>
            <a:r>
              <a:rPr lang="en-GB" sz="1100" dirty="0" smtClean="0"/>
              <a:t>Alexander</a:t>
            </a:r>
            <a:r>
              <a:rPr lang="en-GB" sz="1100" dirty="0"/>
              <a:t> von Humboldt </a:t>
            </a:r>
            <a:r>
              <a:rPr lang="en-GB" sz="1100" dirty="0" smtClean="0"/>
              <a:t>Institute</a:t>
            </a:r>
          </a:p>
          <a:p>
            <a:pPr algn="ctr"/>
            <a:r>
              <a:rPr lang="en-GB" sz="1100" dirty="0" smtClean="0"/>
              <a:t>Colombia</a:t>
            </a:r>
          </a:p>
        </p:txBody>
      </p:sp>
      <p:sp>
        <p:nvSpPr>
          <p:cNvPr id="15" name="TextBox 14"/>
          <p:cNvSpPr txBox="1"/>
          <p:nvPr/>
        </p:nvSpPr>
        <p:spPr>
          <a:xfrm>
            <a:off x="2356790" y="2864301"/>
            <a:ext cx="2164375" cy="600164"/>
          </a:xfrm>
          <a:prstGeom prst="rect">
            <a:avLst/>
          </a:prstGeom>
          <a:noFill/>
        </p:spPr>
        <p:txBody>
          <a:bodyPr wrap="none" rtlCol="0">
            <a:spAutoFit/>
          </a:bodyPr>
          <a:lstStyle/>
          <a:p>
            <a:pPr algn="ctr"/>
            <a:r>
              <a:rPr lang="en-GB" sz="1100" b="1" dirty="0"/>
              <a:t>Rob Guralnick</a:t>
            </a:r>
          </a:p>
          <a:p>
            <a:pPr algn="ctr"/>
            <a:r>
              <a:rPr lang="en-GB" sz="1100" dirty="0"/>
              <a:t>Florida Museum of Natural History</a:t>
            </a:r>
          </a:p>
          <a:p>
            <a:pPr algn="ctr"/>
            <a:r>
              <a:rPr lang="en-GB" sz="1100" dirty="0" smtClean="0"/>
              <a:t>USA</a:t>
            </a:r>
            <a:endParaRPr lang="en-GB" sz="1100" dirty="0"/>
          </a:p>
        </p:txBody>
      </p:sp>
      <p:sp>
        <p:nvSpPr>
          <p:cNvPr id="16" name="TextBox 15"/>
          <p:cNvSpPr txBox="1"/>
          <p:nvPr/>
        </p:nvSpPr>
        <p:spPr>
          <a:xfrm>
            <a:off x="7449018" y="2864301"/>
            <a:ext cx="1297150" cy="600164"/>
          </a:xfrm>
          <a:prstGeom prst="rect">
            <a:avLst/>
          </a:prstGeom>
          <a:noFill/>
        </p:spPr>
        <p:txBody>
          <a:bodyPr wrap="none" rtlCol="0">
            <a:spAutoFit/>
          </a:bodyPr>
          <a:lstStyle/>
          <a:p>
            <a:pPr algn="ctr"/>
            <a:r>
              <a:rPr lang="en-GB" sz="1100" b="1" dirty="0"/>
              <a:t>Eun‐Shik Kim</a:t>
            </a:r>
          </a:p>
          <a:p>
            <a:pPr algn="ctr"/>
            <a:r>
              <a:rPr lang="en-GB" sz="1100" dirty="0" err="1"/>
              <a:t>Kookmin</a:t>
            </a:r>
            <a:r>
              <a:rPr lang="en-GB" sz="1100" dirty="0"/>
              <a:t> University</a:t>
            </a:r>
          </a:p>
          <a:p>
            <a:pPr algn="ctr"/>
            <a:r>
              <a:rPr lang="en-GB" sz="1100" dirty="0" smtClean="0"/>
              <a:t>Korea</a:t>
            </a:r>
            <a:endParaRPr lang="en-GB" sz="1100" dirty="0"/>
          </a:p>
        </p:txBody>
      </p:sp>
      <p:sp>
        <p:nvSpPr>
          <p:cNvPr id="20" name="TextBox 19"/>
          <p:cNvSpPr txBox="1"/>
          <p:nvPr/>
        </p:nvSpPr>
        <p:spPr>
          <a:xfrm>
            <a:off x="5215089" y="2864301"/>
            <a:ext cx="1106393" cy="600164"/>
          </a:xfrm>
          <a:prstGeom prst="rect">
            <a:avLst/>
          </a:prstGeom>
          <a:noFill/>
        </p:spPr>
        <p:txBody>
          <a:bodyPr wrap="none" rtlCol="0">
            <a:spAutoFit/>
          </a:bodyPr>
          <a:lstStyle/>
          <a:p>
            <a:pPr algn="ctr"/>
            <a:r>
              <a:rPr lang="en-GB" sz="1100" b="1" dirty="0"/>
              <a:t>Donald Hobern</a:t>
            </a:r>
          </a:p>
          <a:p>
            <a:pPr algn="ctr"/>
            <a:r>
              <a:rPr lang="en-GB" sz="1100" dirty="0"/>
              <a:t>GBIF Secretariat</a:t>
            </a:r>
          </a:p>
          <a:p>
            <a:pPr algn="ctr"/>
            <a:r>
              <a:rPr lang="en-GB" sz="1100" dirty="0"/>
              <a:t>Denmark </a:t>
            </a:r>
          </a:p>
        </p:txBody>
      </p:sp>
    </p:spTree>
    <p:extLst>
      <p:ext uri="{BB962C8B-B14F-4D97-AF65-F5344CB8AC3E}">
        <p14:creationId xmlns:p14="http://schemas.microsoft.com/office/powerpoint/2010/main" val="205705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i_jjzhecqj0_164cb8f67c64097d"/>
          <p:cNvPicPr>
            <a:picLocks noChangeAspect="1" noChangeArrowheads="1"/>
          </p:cNvPicPr>
          <p:nvPr/>
        </p:nvPicPr>
        <p:blipFill rotWithShape="1">
          <a:blip r:embed="rId3">
            <a:extLst>
              <a:ext uri="{28A0092B-C50C-407E-A947-70E740481C1C}">
                <a14:useLocalDpi xmlns:a14="http://schemas.microsoft.com/office/drawing/2010/main" val="0"/>
              </a:ext>
            </a:extLst>
          </a:blip>
          <a:srcRect t="1605" b="9507"/>
          <a:stretch/>
        </p:blipFill>
        <p:spPr bwMode="auto">
          <a:xfrm>
            <a:off x="7377593" y="911219"/>
            <a:ext cx="1440000" cy="19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556" b="5556"/>
          <a:stretch/>
        </p:blipFill>
        <p:spPr>
          <a:xfrm>
            <a:off x="7377592" y="3703043"/>
            <a:ext cx="1440000" cy="1920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2500" r="12500"/>
          <a:stretch/>
        </p:blipFill>
        <p:spPr>
          <a:xfrm>
            <a:off x="389671" y="3703043"/>
            <a:ext cx="1440000" cy="19200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2500" r="12500"/>
          <a:stretch/>
        </p:blipFill>
        <p:spPr>
          <a:xfrm>
            <a:off x="2704310" y="3684283"/>
            <a:ext cx="1440000" cy="1920000"/>
          </a:xfrm>
          <a:prstGeom prst="rect">
            <a:avLst/>
          </a:prstGeom>
        </p:spPr>
      </p:pic>
      <p:pic>
        <p:nvPicPr>
          <p:cNvPr id="30" name="Picture 29"/>
          <p:cNvPicPr>
            <a:picLocks noChangeAspect="1"/>
          </p:cNvPicPr>
          <p:nvPr/>
        </p:nvPicPr>
        <p:blipFill rotWithShape="1">
          <a:blip r:embed="rId7">
            <a:extLst>
              <a:ext uri="{28A0092B-C50C-407E-A947-70E740481C1C}">
                <a14:useLocalDpi xmlns:a14="http://schemas.microsoft.com/office/drawing/2010/main" val="0"/>
              </a:ext>
            </a:extLst>
          </a:blip>
          <a:srcRect l="12500" r="12500"/>
          <a:stretch/>
        </p:blipFill>
        <p:spPr>
          <a:xfrm>
            <a:off x="5048285" y="3703043"/>
            <a:ext cx="1440000" cy="1920000"/>
          </a:xfrm>
          <a:prstGeom prst="rect">
            <a:avLst/>
          </a:prstGeom>
        </p:spPr>
      </p:pic>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l="48511" t="3315" r="26305" b="46225"/>
          <a:stretch/>
        </p:blipFill>
        <p:spPr>
          <a:xfrm>
            <a:off x="389670" y="936418"/>
            <a:ext cx="1440000" cy="1920000"/>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l="13650" t="23283" r="58912" b="27875"/>
          <a:stretch/>
        </p:blipFill>
        <p:spPr>
          <a:xfrm>
            <a:off x="5062019" y="911418"/>
            <a:ext cx="1440000" cy="1920000"/>
          </a:xfrm>
          <a:prstGeom prst="rect">
            <a:avLst/>
          </a:prstGeom>
        </p:spPr>
      </p:pic>
      <p:pic>
        <p:nvPicPr>
          <p:cNvPr id="33" name="Picture 32"/>
          <p:cNvPicPr>
            <a:picLocks noChangeAspect="1"/>
          </p:cNvPicPr>
          <p:nvPr/>
        </p:nvPicPr>
        <p:blipFill rotWithShape="1">
          <a:blip r:embed="rId10">
            <a:extLst>
              <a:ext uri="{28A0092B-C50C-407E-A947-70E740481C1C}">
                <a14:useLocalDpi xmlns:a14="http://schemas.microsoft.com/office/drawing/2010/main" val="0"/>
              </a:ext>
            </a:extLst>
          </a:blip>
          <a:srcRect l="872" t="1515" r="-872" b="9650"/>
          <a:stretch/>
        </p:blipFill>
        <p:spPr>
          <a:xfrm>
            <a:off x="2718977" y="927760"/>
            <a:ext cx="1440000" cy="1920000"/>
          </a:xfrm>
          <a:prstGeom prst="rect">
            <a:avLst/>
          </a:prstGeom>
        </p:spPr>
      </p:pic>
      <p:sp>
        <p:nvSpPr>
          <p:cNvPr id="2" name="Title 1"/>
          <p:cNvSpPr>
            <a:spLocks noGrp="1"/>
          </p:cNvSpPr>
          <p:nvPr>
            <p:ph type="title"/>
          </p:nvPr>
        </p:nvSpPr>
        <p:spPr/>
        <p:txBody>
          <a:bodyPr>
            <a:normAutofit fontScale="90000"/>
          </a:bodyPr>
          <a:lstStyle/>
          <a:p>
            <a:r>
              <a:rPr lang="en-GB" dirty="0" smtClean="0"/>
              <a:t>Session Facilitators</a:t>
            </a:r>
            <a:br>
              <a:rPr lang="en-GB" dirty="0" smtClean="0"/>
            </a:br>
            <a:endParaRPr lang="en-GB" dirty="0"/>
          </a:p>
        </p:txBody>
      </p:sp>
      <p:sp>
        <p:nvSpPr>
          <p:cNvPr id="4" name="Text Placeholder 3"/>
          <p:cNvSpPr>
            <a:spLocks noGrp="1"/>
          </p:cNvSpPr>
          <p:nvPr>
            <p:ph type="body" sz="quarter" idx="10"/>
          </p:nvPr>
        </p:nvSpPr>
        <p:spPr/>
        <p:txBody>
          <a:bodyPr/>
          <a:lstStyle/>
          <a:p>
            <a:endParaRPr lang="en-GB"/>
          </a:p>
        </p:txBody>
      </p:sp>
      <p:sp>
        <p:nvSpPr>
          <p:cNvPr id="14" name="TextBox 13"/>
          <p:cNvSpPr txBox="1"/>
          <p:nvPr/>
        </p:nvSpPr>
        <p:spPr>
          <a:xfrm>
            <a:off x="-9379" y="2864301"/>
            <a:ext cx="2238113" cy="769441"/>
          </a:xfrm>
          <a:prstGeom prst="rect">
            <a:avLst/>
          </a:prstGeom>
          <a:noFill/>
        </p:spPr>
        <p:txBody>
          <a:bodyPr wrap="none" rtlCol="0">
            <a:spAutoFit/>
          </a:bodyPr>
          <a:lstStyle/>
          <a:p>
            <a:pPr algn="ctr"/>
            <a:r>
              <a:rPr lang="en-GB" sz="1100" b="1" dirty="0" smtClean="0"/>
              <a:t>Michelle Price</a:t>
            </a:r>
          </a:p>
          <a:p>
            <a:pPr algn="ctr"/>
            <a:r>
              <a:rPr lang="en-GB" sz="1100" dirty="0" smtClean="0"/>
              <a:t>Conservatoire et </a:t>
            </a:r>
            <a:r>
              <a:rPr lang="en-GB" sz="1100" dirty="0" err="1" smtClean="0"/>
              <a:t>Jardins</a:t>
            </a:r>
            <a:r>
              <a:rPr lang="en-GB" sz="1100" dirty="0" smtClean="0"/>
              <a:t> </a:t>
            </a:r>
            <a:r>
              <a:rPr lang="en-GB" sz="1100" dirty="0" err="1" smtClean="0"/>
              <a:t>Botaniques</a:t>
            </a:r>
            <a:endParaRPr lang="en-GB" sz="1100" dirty="0" smtClean="0"/>
          </a:p>
          <a:p>
            <a:pPr algn="ctr"/>
            <a:r>
              <a:rPr lang="en-GB" sz="1100" dirty="0" smtClean="0"/>
              <a:t>de Ville </a:t>
            </a:r>
            <a:r>
              <a:rPr lang="en-GB" sz="1100" dirty="0"/>
              <a:t>de Genève</a:t>
            </a:r>
          </a:p>
          <a:p>
            <a:pPr algn="ctr"/>
            <a:r>
              <a:rPr lang="en-GB" sz="1100" dirty="0" smtClean="0"/>
              <a:t>Switzerland</a:t>
            </a:r>
          </a:p>
        </p:txBody>
      </p:sp>
      <p:sp>
        <p:nvSpPr>
          <p:cNvPr id="15" name="TextBox 14"/>
          <p:cNvSpPr txBox="1"/>
          <p:nvPr/>
        </p:nvSpPr>
        <p:spPr>
          <a:xfrm>
            <a:off x="2734298" y="2864301"/>
            <a:ext cx="1409361" cy="600164"/>
          </a:xfrm>
          <a:prstGeom prst="rect">
            <a:avLst/>
          </a:prstGeom>
          <a:noFill/>
        </p:spPr>
        <p:txBody>
          <a:bodyPr wrap="none" rtlCol="0">
            <a:spAutoFit/>
          </a:bodyPr>
          <a:lstStyle/>
          <a:p>
            <a:pPr algn="ctr"/>
            <a:r>
              <a:rPr lang="en-GB" sz="1100" b="1" dirty="0" smtClean="0"/>
              <a:t>Carolyn Sheffield</a:t>
            </a:r>
            <a:endParaRPr lang="en-GB" sz="1100" b="1" dirty="0"/>
          </a:p>
          <a:p>
            <a:pPr algn="ctr"/>
            <a:r>
              <a:rPr lang="en-GB" sz="1100" dirty="0" smtClean="0"/>
              <a:t>Smithsonian Libraries</a:t>
            </a:r>
            <a:endParaRPr lang="en-GB" sz="1100" dirty="0"/>
          </a:p>
          <a:p>
            <a:pPr algn="ctr"/>
            <a:r>
              <a:rPr lang="en-GB" sz="1100" dirty="0" smtClean="0"/>
              <a:t>USA</a:t>
            </a:r>
            <a:endParaRPr lang="en-GB" sz="1100" dirty="0"/>
          </a:p>
        </p:txBody>
      </p:sp>
      <p:sp>
        <p:nvSpPr>
          <p:cNvPr id="16" name="TextBox 15"/>
          <p:cNvSpPr txBox="1"/>
          <p:nvPr/>
        </p:nvSpPr>
        <p:spPr>
          <a:xfrm>
            <a:off x="7469058" y="2864301"/>
            <a:ext cx="1257074" cy="600164"/>
          </a:xfrm>
          <a:prstGeom prst="rect">
            <a:avLst/>
          </a:prstGeom>
          <a:noFill/>
        </p:spPr>
        <p:txBody>
          <a:bodyPr wrap="none" rtlCol="0">
            <a:spAutoFit/>
          </a:bodyPr>
          <a:lstStyle/>
          <a:p>
            <a:pPr algn="ctr"/>
            <a:r>
              <a:rPr lang="en-GB" sz="1100" b="1" dirty="0" smtClean="0"/>
              <a:t>Melodie McGeoch</a:t>
            </a:r>
            <a:endParaRPr lang="en-GB" sz="1100" dirty="0" smtClean="0"/>
          </a:p>
          <a:p>
            <a:pPr algn="ctr"/>
            <a:r>
              <a:rPr lang="en-GB" sz="1100" dirty="0" smtClean="0"/>
              <a:t>Monash University</a:t>
            </a:r>
          </a:p>
          <a:p>
            <a:pPr algn="ctr"/>
            <a:r>
              <a:rPr lang="en-GB" sz="1100" dirty="0" smtClean="0"/>
              <a:t>Australia</a:t>
            </a:r>
            <a:endParaRPr lang="en-GB" sz="1100" dirty="0"/>
          </a:p>
        </p:txBody>
      </p:sp>
      <p:sp>
        <p:nvSpPr>
          <p:cNvPr id="20" name="TextBox 19"/>
          <p:cNvSpPr txBox="1"/>
          <p:nvPr/>
        </p:nvSpPr>
        <p:spPr>
          <a:xfrm>
            <a:off x="4740609" y="2864301"/>
            <a:ext cx="2055371" cy="600164"/>
          </a:xfrm>
          <a:prstGeom prst="rect">
            <a:avLst/>
          </a:prstGeom>
          <a:noFill/>
        </p:spPr>
        <p:txBody>
          <a:bodyPr wrap="none" rtlCol="0">
            <a:spAutoFit/>
          </a:bodyPr>
          <a:lstStyle/>
          <a:p>
            <a:pPr algn="ctr"/>
            <a:r>
              <a:rPr lang="en-GB" sz="1100" b="1" dirty="0" smtClean="0"/>
              <a:t>John Wieczorek</a:t>
            </a:r>
          </a:p>
          <a:p>
            <a:pPr algn="ctr"/>
            <a:r>
              <a:rPr lang="en-GB" sz="1100" dirty="0" smtClean="0"/>
              <a:t>University of California, Berkeley</a:t>
            </a:r>
          </a:p>
          <a:p>
            <a:pPr algn="ctr"/>
            <a:r>
              <a:rPr lang="en-GB" sz="1100" dirty="0" smtClean="0"/>
              <a:t>USA</a:t>
            </a:r>
          </a:p>
        </p:txBody>
      </p:sp>
      <p:sp>
        <p:nvSpPr>
          <p:cNvPr id="26" name="TextBox 25"/>
          <p:cNvSpPr txBox="1"/>
          <p:nvPr/>
        </p:nvSpPr>
        <p:spPr>
          <a:xfrm>
            <a:off x="556474" y="5655926"/>
            <a:ext cx="1106393" cy="600164"/>
          </a:xfrm>
          <a:prstGeom prst="rect">
            <a:avLst/>
          </a:prstGeom>
          <a:noFill/>
        </p:spPr>
        <p:txBody>
          <a:bodyPr wrap="none" rtlCol="0">
            <a:spAutoFit/>
          </a:bodyPr>
          <a:lstStyle/>
          <a:p>
            <a:pPr algn="ctr"/>
            <a:r>
              <a:rPr lang="en-GB" sz="1100" b="1" dirty="0" smtClean="0"/>
              <a:t>Dmitry Schigel</a:t>
            </a:r>
          </a:p>
          <a:p>
            <a:pPr algn="ctr"/>
            <a:r>
              <a:rPr lang="en-GB" sz="1100" dirty="0" smtClean="0"/>
              <a:t>GBIF Secretariat</a:t>
            </a:r>
            <a:endParaRPr lang="en-GB" sz="1100" dirty="0"/>
          </a:p>
          <a:p>
            <a:pPr algn="ctr"/>
            <a:r>
              <a:rPr lang="en-GB" sz="1100" dirty="0" smtClean="0"/>
              <a:t>Denmark</a:t>
            </a:r>
          </a:p>
        </p:txBody>
      </p:sp>
      <p:sp>
        <p:nvSpPr>
          <p:cNvPr id="27" name="TextBox 26"/>
          <p:cNvSpPr txBox="1"/>
          <p:nvPr/>
        </p:nvSpPr>
        <p:spPr>
          <a:xfrm>
            <a:off x="2831279" y="5655926"/>
            <a:ext cx="1215397" cy="600164"/>
          </a:xfrm>
          <a:prstGeom prst="rect">
            <a:avLst/>
          </a:prstGeom>
          <a:noFill/>
        </p:spPr>
        <p:txBody>
          <a:bodyPr wrap="none" rtlCol="0">
            <a:spAutoFit/>
          </a:bodyPr>
          <a:lstStyle/>
          <a:p>
            <a:pPr algn="ctr"/>
            <a:r>
              <a:rPr lang="en-GB" sz="1100" b="1" dirty="0" smtClean="0"/>
              <a:t>Daniel Noesgaard</a:t>
            </a:r>
            <a:endParaRPr lang="en-GB" sz="1100" b="1" dirty="0"/>
          </a:p>
          <a:p>
            <a:pPr algn="ctr"/>
            <a:r>
              <a:rPr lang="en-GB" sz="1100" dirty="0"/>
              <a:t>GBIF Secretariat</a:t>
            </a:r>
          </a:p>
          <a:p>
            <a:pPr algn="ctr"/>
            <a:r>
              <a:rPr lang="en-GB" sz="1100" dirty="0"/>
              <a:t>Denmark</a:t>
            </a:r>
          </a:p>
        </p:txBody>
      </p:sp>
      <p:sp>
        <p:nvSpPr>
          <p:cNvPr id="28" name="TextBox 27"/>
          <p:cNvSpPr txBox="1"/>
          <p:nvPr/>
        </p:nvSpPr>
        <p:spPr>
          <a:xfrm>
            <a:off x="7465850" y="5655926"/>
            <a:ext cx="1263487" cy="600164"/>
          </a:xfrm>
          <a:prstGeom prst="rect">
            <a:avLst/>
          </a:prstGeom>
          <a:noFill/>
        </p:spPr>
        <p:txBody>
          <a:bodyPr wrap="none" rtlCol="0">
            <a:spAutoFit/>
          </a:bodyPr>
          <a:lstStyle/>
          <a:p>
            <a:pPr algn="ctr"/>
            <a:r>
              <a:rPr lang="en-GB" sz="1100" b="1" dirty="0" smtClean="0"/>
              <a:t>Andrew Rodrigues</a:t>
            </a:r>
            <a:endParaRPr lang="en-GB" sz="1100" b="1" dirty="0"/>
          </a:p>
          <a:p>
            <a:pPr algn="ctr"/>
            <a:r>
              <a:rPr lang="en-GB" sz="1100" dirty="0"/>
              <a:t>GBIF Secretariat</a:t>
            </a:r>
          </a:p>
          <a:p>
            <a:pPr algn="ctr"/>
            <a:r>
              <a:rPr lang="en-GB" sz="1100" dirty="0"/>
              <a:t>Denmark</a:t>
            </a:r>
          </a:p>
        </p:txBody>
      </p:sp>
      <p:sp>
        <p:nvSpPr>
          <p:cNvPr id="29" name="TextBox 28"/>
          <p:cNvSpPr txBox="1"/>
          <p:nvPr/>
        </p:nvSpPr>
        <p:spPr>
          <a:xfrm>
            <a:off x="5215089" y="5655926"/>
            <a:ext cx="1106393" cy="600164"/>
          </a:xfrm>
          <a:prstGeom prst="rect">
            <a:avLst/>
          </a:prstGeom>
          <a:noFill/>
        </p:spPr>
        <p:txBody>
          <a:bodyPr wrap="none" rtlCol="0">
            <a:spAutoFit/>
          </a:bodyPr>
          <a:lstStyle/>
          <a:p>
            <a:pPr algn="ctr"/>
            <a:r>
              <a:rPr lang="en-GB" sz="1100" b="1" dirty="0" smtClean="0"/>
              <a:t>Andrea Hahn</a:t>
            </a:r>
            <a:endParaRPr lang="en-GB" sz="1100" b="1" dirty="0"/>
          </a:p>
          <a:p>
            <a:pPr algn="ctr"/>
            <a:r>
              <a:rPr lang="en-GB" sz="1100" dirty="0"/>
              <a:t>GBIF Secretariat</a:t>
            </a:r>
          </a:p>
          <a:p>
            <a:pPr algn="ctr"/>
            <a:r>
              <a:rPr lang="en-GB" sz="1100" dirty="0"/>
              <a:t>Denmark</a:t>
            </a:r>
          </a:p>
        </p:txBody>
      </p:sp>
    </p:spTree>
    <p:extLst>
      <p:ext uri="{BB962C8B-B14F-4D97-AF65-F5344CB8AC3E}">
        <p14:creationId xmlns:p14="http://schemas.microsoft.com/office/powerpoint/2010/main" val="355678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6C4E023-A843-1F47-AFBE-3CCCBB3B9C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4129" y="2027643"/>
            <a:ext cx="1924616" cy="720000"/>
          </a:xfrm>
          <a:prstGeom prst="rect">
            <a:avLst/>
          </a:prstGeom>
        </p:spPr>
      </p:pic>
      <p:pic>
        <p:nvPicPr>
          <p:cNvPr id="69" name="Picture 68">
            <a:extLst>
              <a:ext uri="{FF2B5EF4-FFF2-40B4-BE49-F238E27FC236}">
                <a16:creationId xmlns:a16="http://schemas.microsoft.com/office/drawing/2014/main" id="{BAE6175B-69B8-DB45-8B0B-33922B82E3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720" y="2027643"/>
            <a:ext cx="1685711" cy="720000"/>
          </a:xfrm>
          <a:prstGeom prst="rect">
            <a:avLst/>
          </a:prstGeom>
        </p:spPr>
      </p:pic>
      <p:pic>
        <p:nvPicPr>
          <p:cNvPr id="71" name="Picture 70">
            <a:extLst>
              <a:ext uri="{FF2B5EF4-FFF2-40B4-BE49-F238E27FC236}">
                <a16:creationId xmlns:a16="http://schemas.microsoft.com/office/drawing/2014/main" id="{7C5A340A-6C3A-8A4C-8320-A0C62D629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9005" y="3082786"/>
            <a:ext cx="1080000" cy="1080000"/>
          </a:xfrm>
          <a:prstGeom prst="rect">
            <a:avLst/>
          </a:prstGeom>
        </p:spPr>
      </p:pic>
      <p:pic>
        <p:nvPicPr>
          <p:cNvPr id="73" name="Picture 72">
            <a:extLst>
              <a:ext uri="{FF2B5EF4-FFF2-40B4-BE49-F238E27FC236}">
                <a16:creationId xmlns:a16="http://schemas.microsoft.com/office/drawing/2014/main" id="{FEB1FEC1-9F05-D54B-93B1-53D165E9BC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2866" y="3262786"/>
            <a:ext cx="1787143" cy="720000"/>
          </a:xfrm>
          <a:prstGeom prst="rect">
            <a:avLst/>
          </a:prstGeom>
        </p:spPr>
      </p:pic>
      <p:pic>
        <p:nvPicPr>
          <p:cNvPr id="75" name="Picture 74">
            <a:extLst>
              <a:ext uri="{FF2B5EF4-FFF2-40B4-BE49-F238E27FC236}">
                <a16:creationId xmlns:a16="http://schemas.microsoft.com/office/drawing/2014/main" id="{ED7F8E47-DA1D-C844-8202-EEC3D392D1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7854" y="3262786"/>
            <a:ext cx="2327443" cy="720000"/>
          </a:xfrm>
          <a:prstGeom prst="rect">
            <a:avLst/>
          </a:prstGeom>
        </p:spPr>
      </p:pic>
      <p:pic>
        <p:nvPicPr>
          <p:cNvPr id="77" name="Picture 76">
            <a:extLst>
              <a:ext uri="{FF2B5EF4-FFF2-40B4-BE49-F238E27FC236}">
                <a16:creationId xmlns:a16="http://schemas.microsoft.com/office/drawing/2014/main" id="{2E0EDC55-F199-0245-95DB-9C7274A34C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34" y="4561324"/>
            <a:ext cx="2795142" cy="648000"/>
          </a:xfrm>
          <a:prstGeom prst="rect">
            <a:avLst/>
          </a:prstGeom>
        </p:spPr>
      </p:pic>
      <p:pic>
        <p:nvPicPr>
          <p:cNvPr id="79" name="Picture 78">
            <a:extLst>
              <a:ext uri="{FF2B5EF4-FFF2-40B4-BE49-F238E27FC236}">
                <a16:creationId xmlns:a16="http://schemas.microsoft.com/office/drawing/2014/main" id="{BA4490E9-305D-D849-A27D-1D373F68AB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92458" y="4543324"/>
            <a:ext cx="1927959" cy="684000"/>
          </a:xfrm>
          <a:prstGeom prst="rect">
            <a:avLst/>
          </a:prstGeom>
        </p:spPr>
      </p:pic>
      <p:pic>
        <p:nvPicPr>
          <p:cNvPr id="81" name="Picture 80">
            <a:extLst>
              <a:ext uri="{FF2B5EF4-FFF2-40B4-BE49-F238E27FC236}">
                <a16:creationId xmlns:a16="http://schemas.microsoft.com/office/drawing/2014/main" id="{D2B2CB07-E4EC-5F42-9ED8-33718514F1D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389651" y="4543324"/>
            <a:ext cx="2083849" cy="720000"/>
          </a:xfrm>
          <a:prstGeom prst="rect">
            <a:avLst/>
          </a:prstGeom>
        </p:spPr>
      </p:pic>
      <p:pic>
        <p:nvPicPr>
          <p:cNvPr id="83" name="Picture 82">
            <a:extLst>
              <a:ext uri="{FF2B5EF4-FFF2-40B4-BE49-F238E27FC236}">
                <a16:creationId xmlns:a16="http://schemas.microsoft.com/office/drawing/2014/main" id="{59A3A3E2-35B3-9B43-B54A-58C6E0B1744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1434" y="5724780"/>
            <a:ext cx="3008573" cy="648000"/>
          </a:xfrm>
          <a:prstGeom prst="rect">
            <a:avLst/>
          </a:prstGeom>
        </p:spPr>
      </p:pic>
      <p:pic>
        <p:nvPicPr>
          <p:cNvPr id="85" name="Picture 84">
            <a:extLst>
              <a:ext uri="{FF2B5EF4-FFF2-40B4-BE49-F238E27FC236}">
                <a16:creationId xmlns:a16="http://schemas.microsoft.com/office/drawing/2014/main" id="{82C6CCFF-0ED1-934E-9FA4-AAD2528477C5}"/>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016804" y="5580780"/>
            <a:ext cx="1079267" cy="936000"/>
          </a:xfrm>
          <a:prstGeom prst="rect">
            <a:avLst/>
          </a:prstGeom>
        </p:spPr>
      </p:pic>
      <p:pic>
        <p:nvPicPr>
          <p:cNvPr id="89" name="Picture 88">
            <a:extLst>
              <a:ext uri="{FF2B5EF4-FFF2-40B4-BE49-F238E27FC236}">
                <a16:creationId xmlns:a16="http://schemas.microsoft.com/office/drawing/2014/main" id="{CB3F4236-6766-B846-AC88-15A68B5683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5434" y="2027643"/>
            <a:ext cx="1907142" cy="720000"/>
          </a:xfrm>
          <a:prstGeom prst="rect">
            <a:avLst/>
          </a:prstGeom>
        </p:spPr>
      </p:pic>
      <p:pic>
        <p:nvPicPr>
          <p:cNvPr id="92" name="Picture 91">
            <a:extLst>
              <a:ext uri="{FF2B5EF4-FFF2-40B4-BE49-F238E27FC236}">
                <a16:creationId xmlns:a16="http://schemas.microsoft.com/office/drawing/2014/main" id="{633F2DAA-0CAA-F946-A734-4061D1448E3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26095" b="25962"/>
          <a:stretch/>
        </p:blipFill>
        <p:spPr>
          <a:xfrm>
            <a:off x="247393" y="378835"/>
            <a:ext cx="3769412" cy="1272588"/>
          </a:xfrm>
          <a:prstGeom prst="rect">
            <a:avLst/>
          </a:prstGeom>
        </p:spPr>
      </p:pic>
      <p:sp>
        <p:nvSpPr>
          <p:cNvPr id="93" name="Text Placeholder 14">
            <a:extLst>
              <a:ext uri="{FF2B5EF4-FFF2-40B4-BE49-F238E27FC236}">
                <a16:creationId xmlns:a16="http://schemas.microsoft.com/office/drawing/2014/main" id="{437B3E27-EE97-C04D-9152-D3417E397182}"/>
              </a:ext>
            </a:extLst>
          </p:cNvPr>
          <p:cNvSpPr txBox="1">
            <a:spLocks/>
          </p:cNvSpPr>
          <p:nvPr/>
        </p:nvSpPr>
        <p:spPr>
          <a:xfrm>
            <a:off x="6806651" y="797594"/>
            <a:ext cx="1857551" cy="43507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800" b="0" i="0" kern="1200">
                <a:solidFill>
                  <a:schemeClr val="accent6"/>
                </a:solidFill>
                <a:latin typeface="Arial Narrow"/>
                <a:ea typeface="+mn-ea"/>
                <a:cs typeface="Arial Narrow"/>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600" b="0" i="0" kern="1200">
                <a:solidFill>
                  <a:srgbClr val="40BFFF"/>
                </a:solidFill>
                <a:latin typeface="Arial"/>
                <a:ea typeface="+mn-ea"/>
                <a:cs typeface="Arial"/>
              </a:defRPr>
            </a:lvl2pPr>
            <a:lvl3pPr marL="185738" indent="-185738" algn="l" defTabSz="914400" rtl="0" eaLnBrk="1" latinLnBrk="0" hangingPunct="1">
              <a:lnSpc>
                <a:spcPct val="110000"/>
              </a:lnSpc>
              <a:spcBef>
                <a:spcPts val="600"/>
              </a:spcBef>
              <a:spcAft>
                <a:spcPts val="0"/>
              </a:spcAft>
              <a:buFont typeface="Arial"/>
              <a:buChar char="•"/>
              <a:defRPr sz="1400" b="0" i="0" kern="1200">
                <a:solidFill>
                  <a:schemeClr val="bg1"/>
                </a:solidFill>
                <a:latin typeface="Arial"/>
                <a:ea typeface="+mn-ea"/>
                <a:cs typeface="Arial"/>
              </a:defRPr>
            </a:lvl3pPr>
            <a:lvl4pPr marL="171450" indent="-171450" algn="l" defTabSz="914400" rtl="0" eaLnBrk="1" latinLnBrk="0" hangingPunct="1">
              <a:lnSpc>
                <a:spcPct val="114000"/>
              </a:lnSpc>
              <a:spcBef>
                <a:spcPts val="600"/>
              </a:spcBef>
              <a:spcAft>
                <a:spcPts val="600"/>
              </a:spcAft>
              <a:buFont typeface="Arial"/>
              <a:buChar char="​"/>
              <a:defRPr sz="1100" kern="1200">
                <a:solidFill>
                  <a:schemeClr val="bg2"/>
                </a:solidFill>
                <a:latin typeface="Arial"/>
                <a:ea typeface="+mn-ea"/>
                <a:cs typeface="Arial"/>
              </a:defRPr>
            </a:lvl4pPr>
            <a:lvl5pPr marL="449263"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bg2"/>
                </a:solidFill>
                <a:latin typeface="Arial"/>
                <a:ea typeface="+mn-ea"/>
                <a:cs typeface="Arial"/>
              </a:defRPr>
            </a:lvl5pPr>
            <a:lvl6pPr marL="622300"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Arial Narrow"/>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Narrow"/>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Narrow"/>
                <a:ea typeface="+mn-ea"/>
                <a:cs typeface="+mn-cs"/>
              </a:defRPr>
            </a:lvl9pPr>
          </a:lstStyle>
          <a:p>
            <a:pPr>
              <a:lnSpc>
                <a:spcPct val="95000"/>
              </a:lnSpc>
              <a:spcBef>
                <a:spcPct val="0"/>
              </a:spcBef>
              <a:buFont typeface="Arial" panose="020B0604020202020204" pitchFamily="34" charset="0"/>
              <a:buNone/>
            </a:pPr>
            <a:r>
              <a:rPr lang="en-US" sz="3200" kern="100" spc="-200" dirty="0">
                <a:solidFill>
                  <a:schemeClr val="bg2"/>
                </a:solidFill>
                <a:latin typeface="Arial Narrow" panose="020B0604020202020204" pitchFamily="34" charset="0"/>
                <a:ea typeface="+mj-ea"/>
                <a:cs typeface="Arial Narrow" panose="020B0604020202020204" pitchFamily="34" charset="0"/>
              </a:rPr>
              <a:t>SPONSORS</a:t>
            </a:r>
          </a:p>
        </p:txBody>
      </p:sp>
      <p:pic>
        <p:nvPicPr>
          <p:cNvPr id="15" name="Picture 14">
            <a:extLst>
              <a:ext uri="{FF2B5EF4-FFF2-40B4-BE49-F238E27FC236}">
                <a16:creationId xmlns:a16="http://schemas.microsoft.com/office/drawing/2014/main" id="{FFE45815-9FE3-1246-B524-32FFDDB70025}"/>
              </a:ext>
            </a:extLst>
          </p:cNvPr>
          <p:cNvPicPr>
            <a:picLocks noChangeAspect="1"/>
          </p:cNvPicPr>
          <p:nvPr/>
        </p:nvPicPr>
        <p:blipFill rotWithShape="1">
          <a:blip r:embed="rId15">
            <a:extLst>
              <a:ext uri="{28A0092B-C50C-407E-A947-70E740481C1C}">
                <a14:useLocalDpi xmlns:a14="http://schemas.microsoft.com/office/drawing/2010/main" val="0"/>
              </a:ext>
            </a:extLst>
          </a:blip>
          <a:srcRect t="28330" b="28330"/>
          <a:stretch/>
        </p:blipFill>
        <p:spPr>
          <a:xfrm>
            <a:off x="6198948" y="5724780"/>
            <a:ext cx="2465254" cy="756000"/>
          </a:xfrm>
          <a:prstGeom prst="rect">
            <a:avLst/>
          </a:prstGeom>
        </p:spPr>
      </p:pic>
    </p:spTree>
    <p:extLst>
      <p:ext uri="{BB962C8B-B14F-4D97-AF65-F5344CB8AC3E}">
        <p14:creationId xmlns:p14="http://schemas.microsoft.com/office/powerpoint/2010/main" val="372269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FF0000"/>
                </a:solidFill>
                <a:latin typeface="Arial"/>
                <a:cs typeface="Arial"/>
              </a:rPr>
              <a:t>COALITION</a:t>
            </a:r>
            <a:r>
              <a:rPr lang="da-DK" sz="2800" b="1" cap="all" dirty="0" smtClean="0">
                <a:solidFill>
                  <a:srgbClr val="328127"/>
                </a:solidFill>
                <a:latin typeface="Arial"/>
                <a:cs typeface="Arial"/>
              </a:rPr>
              <a:t> of OPEN BIODIVERSITY INFRASTRUCTURES AND NETWORKS</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536429" y="1343151"/>
            <a:ext cx="8092563" cy="5003355"/>
          </a:xfrm>
        </p:spPr>
        <p:txBody>
          <a:bodyPr>
            <a:normAutofit fontScale="85000" lnSpcReduction="10000"/>
          </a:bodyPr>
          <a:lstStyle/>
          <a:p>
            <a:pPr marL="0" indent="0">
              <a:buNone/>
            </a:pPr>
            <a:r>
              <a:rPr lang="en-GB" sz="3200" dirty="0" smtClean="0"/>
              <a:t>We are a </a:t>
            </a:r>
            <a:r>
              <a:rPr lang="en-GB" sz="3200" dirty="0" smtClean="0">
                <a:solidFill>
                  <a:srgbClr val="FF0000"/>
                </a:solidFill>
              </a:rPr>
              <a:t>network of infrastructures, institutions, agencies, societies and researchers </a:t>
            </a:r>
            <a:r>
              <a:rPr lang="en-GB" sz="3200" dirty="0" smtClean="0"/>
              <a:t>which </a:t>
            </a:r>
            <a:r>
              <a:rPr lang="en-GB" sz="3200" dirty="0" smtClean="0">
                <a:solidFill>
                  <a:srgbClr val="FF0000"/>
                </a:solidFill>
              </a:rPr>
              <a:t>wish to collaborate more effectively</a:t>
            </a:r>
            <a:r>
              <a:rPr lang="en-GB" sz="3200" dirty="0" smtClean="0"/>
              <a:t> to </a:t>
            </a:r>
            <a:r>
              <a:rPr lang="en-GB" sz="3200" dirty="0" smtClean="0">
                <a:solidFill>
                  <a:srgbClr val="FF0000"/>
                </a:solidFill>
              </a:rPr>
              <a:t>develop</a:t>
            </a:r>
            <a:r>
              <a:rPr lang="en-GB" sz="3200" dirty="0">
                <a:solidFill>
                  <a:srgbClr val="FF0000"/>
                </a:solidFill>
              </a:rPr>
              <a:t>, adopt and promote models and approaches</a:t>
            </a:r>
            <a:r>
              <a:rPr lang="en-GB" sz="3200" dirty="0"/>
              <a:t> that </a:t>
            </a:r>
            <a:r>
              <a:rPr lang="en-GB" sz="3200" dirty="0" smtClean="0">
                <a:solidFill>
                  <a:srgbClr val="FF0000"/>
                </a:solidFill>
              </a:rPr>
              <a:t>support seamless and comprehensive generation, management and accessibility</a:t>
            </a:r>
            <a:r>
              <a:rPr lang="en-GB" sz="3200" dirty="0" smtClean="0"/>
              <a:t> for </a:t>
            </a:r>
            <a:r>
              <a:rPr lang="en-GB" sz="3200" dirty="0" smtClean="0">
                <a:solidFill>
                  <a:srgbClr val="FF0000"/>
                </a:solidFill>
              </a:rPr>
              <a:t>information relating to all aspects of the world’s biodiversity</a:t>
            </a:r>
            <a:r>
              <a:rPr lang="en-GB" sz="3200" dirty="0" smtClean="0"/>
              <a:t>, at </a:t>
            </a:r>
            <a:r>
              <a:rPr lang="en-GB" sz="3200" dirty="0" smtClean="0">
                <a:solidFill>
                  <a:srgbClr val="FF0000"/>
                </a:solidFill>
              </a:rPr>
              <a:t>all scales and levels of organization</a:t>
            </a:r>
            <a:r>
              <a:rPr lang="en-GB" sz="3200" dirty="0" smtClean="0"/>
              <a:t>, in </a:t>
            </a:r>
            <a:r>
              <a:rPr lang="en-GB" sz="3200" dirty="0" smtClean="0">
                <a:solidFill>
                  <a:srgbClr val="FF0000"/>
                </a:solidFill>
              </a:rPr>
              <a:t>multilingual forms </a:t>
            </a:r>
            <a:r>
              <a:rPr lang="en-GB" sz="3200" dirty="0" smtClean="0"/>
              <a:t>and in </a:t>
            </a:r>
            <a:r>
              <a:rPr lang="en-GB" sz="3200" dirty="0" smtClean="0">
                <a:solidFill>
                  <a:srgbClr val="FF0000"/>
                </a:solidFill>
              </a:rPr>
              <a:t>ways that address the needs of all interested users </a:t>
            </a:r>
            <a:r>
              <a:rPr lang="en-GB" sz="3200" dirty="0">
                <a:solidFill>
                  <a:srgbClr val="FF0000"/>
                </a:solidFill>
              </a:rPr>
              <a:t>and </a:t>
            </a:r>
            <a:r>
              <a:rPr lang="en-GB" sz="3200" dirty="0" smtClean="0">
                <a:solidFill>
                  <a:srgbClr val="FF0000"/>
                </a:solidFill>
              </a:rPr>
              <a:t>communities in all regions</a:t>
            </a:r>
            <a:r>
              <a:rPr lang="en-GB" sz="3200" dirty="0" smtClean="0"/>
              <a:t>, </a:t>
            </a:r>
            <a:r>
              <a:rPr lang="en-GB" sz="3200" dirty="0"/>
              <a:t>and thereby to </a:t>
            </a:r>
            <a:r>
              <a:rPr lang="en-GB" sz="3200" dirty="0">
                <a:solidFill>
                  <a:srgbClr val="FF0000"/>
                </a:solidFill>
              </a:rPr>
              <a:t>support the needs of science and society</a:t>
            </a:r>
            <a:r>
              <a:rPr lang="en-GB" sz="3200" dirty="0" smtClean="0">
                <a:solidFill>
                  <a:srgbClr val="FF0000"/>
                </a:solidFill>
              </a:rPr>
              <a:t>.</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79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328127"/>
                </a:solidFill>
                <a:latin typeface="Arial"/>
                <a:cs typeface="Arial"/>
              </a:rPr>
              <a:t>Shared Challenges </a:t>
            </a:r>
            <a:r>
              <a:rPr lang="da-DK" sz="2800" b="1" cap="all" dirty="0" smtClean="0">
                <a:solidFill>
                  <a:srgbClr val="328127"/>
                </a:solidFill>
                <a:latin typeface="Arial"/>
                <a:cs typeface="Arial"/>
              </a:rPr>
              <a:t>– 1 of 3</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155575" y="746234"/>
            <a:ext cx="8778218" cy="5734423"/>
          </a:xfrm>
        </p:spPr>
        <p:txBody>
          <a:bodyPr>
            <a:normAutofit fontScale="85000" lnSpcReduction="10000"/>
          </a:bodyPr>
          <a:lstStyle/>
          <a:p>
            <a:pPr marL="452438" indent="-452438">
              <a:spcAft>
                <a:spcPts val="600"/>
              </a:spcAft>
              <a:buFont typeface="+mj-lt"/>
              <a:buAutoNum type="arabicPeriod"/>
            </a:pPr>
            <a:r>
              <a:rPr lang="en-GB" sz="2800" dirty="0" smtClean="0"/>
              <a:t>To deliver biodiversity knowledge and understanding in forms which support critical research requirements and enable biodiversity to be correctly measured and valued for societal goals</a:t>
            </a:r>
          </a:p>
          <a:p>
            <a:pPr marL="452438" indent="-452438">
              <a:spcAft>
                <a:spcPts val="600"/>
              </a:spcAft>
              <a:buFont typeface="+mj-lt"/>
              <a:buAutoNum type="arabicPeriod"/>
            </a:pPr>
            <a:r>
              <a:rPr lang="en-GB" sz="2800" dirty="0" smtClean="0"/>
              <a:t>To enable participation of all stakeholder groups in all regions as full collaborators at all stages from data generation to analysis and use</a:t>
            </a:r>
          </a:p>
          <a:p>
            <a:pPr marL="452438" indent="-452438">
              <a:spcAft>
                <a:spcPts val="600"/>
              </a:spcAft>
              <a:buFont typeface="+mj-lt"/>
              <a:buAutoNum type="arabicPeriod"/>
            </a:pPr>
            <a:r>
              <a:rPr lang="en-GB" sz="2800" dirty="0" smtClean="0"/>
              <a:t>To remove barriers to free and open sharing of data and to adoption of FAIR principles for biodiversity data</a:t>
            </a:r>
          </a:p>
          <a:p>
            <a:pPr marL="452438" indent="-452438">
              <a:spcAft>
                <a:spcPts val="600"/>
              </a:spcAft>
              <a:buFont typeface="+mj-lt"/>
              <a:buAutoNum type="arabicPeriod"/>
            </a:pPr>
            <a:r>
              <a:rPr lang="en-GB" sz="2800" dirty="0" smtClean="0"/>
              <a:t>To mobilise structured digital representations of historical data sources and to ensure new observations and measurements are born digital</a:t>
            </a:r>
          </a:p>
          <a:p>
            <a:pPr marL="452438" indent="-452438">
              <a:spcAft>
                <a:spcPts val="600"/>
              </a:spcAft>
              <a:buFont typeface="+mj-lt"/>
              <a:buAutoNum type="arabicPeriod"/>
            </a:pPr>
            <a:r>
              <a:rPr lang="en-GB" sz="2800" dirty="0" smtClean="0"/>
              <a:t>To describe all data resources with rich metadata to support present and future reuse</a:t>
            </a:r>
          </a:p>
          <a:p>
            <a:pPr marL="452438" indent="-452438">
              <a:spcAft>
                <a:spcPts val="600"/>
              </a:spcAft>
              <a:buFont typeface="+mj-lt"/>
              <a:buAutoNum type="arabicPeriod"/>
            </a:pPr>
            <a:r>
              <a:rPr lang="en-GB" sz="2800" dirty="0" smtClean="0"/>
              <a:t>To ensure all data resources are preserved in stable persistent repositories</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286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a:solidFill>
                  <a:srgbClr val="328127"/>
                </a:solidFill>
                <a:latin typeface="Arial"/>
                <a:cs typeface="Arial"/>
              </a:rPr>
              <a:t>Shared Challenges </a:t>
            </a:r>
            <a:r>
              <a:rPr lang="da-DK" sz="2800" b="1" cap="all" dirty="0" smtClean="0">
                <a:solidFill>
                  <a:srgbClr val="328127"/>
                </a:solidFill>
                <a:latin typeface="Arial"/>
                <a:cs typeface="Arial"/>
              </a:rPr>
              <a:t>– 2 of 3</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155575" y="746234"/>
            <a:ext cx="8778218" cy="5734423"/>
          </a:xfrm>
        </p:spPr>
        <p:txBody>
          <a:bodyPr>
            <a:normAutofit fontScale="85000" lnSpcReduction="10000"/>
          </a:bodyPr>
          <a:lstStyle/>
          <a:p>
            <a:pPr marL="452438" indent="-452438">
              <a:buFont typeface="+mj-lt"/>
              <a:buAutoNum type="arabicPeriod" startAt="7"/>
            </a:pPr>
            <a:r>
              <a:rPr lang="en-GB" sz="2800" dirty="0" smtClean="0"/>
              <a:t>To enable collaborative curation, annotation and improvement of all data by any relevant expert communities</a:t>
            </a:r>
          </a:p>
          <a:p>
            <a:pPr marL="452438" indent="-452438">
              <a:buFont typeface="+mj-lt"/>
              <a:buAutoNum type="arabicPeriod" startAt="7"/>
            </a:pPr>
            <a:r>
              <a:rPr lang="en-GB" sz="2800" dirty="0" smtClean="0"/>
              <a:t>To enable different classes of biodiversity information (distribution, traits, genes, etc.) to be combined, queried and analysed together</a:t>
            </a:r>
          </a:p>
          <a:p>
            <a:pPr marL="452438" indent="-452438">
              <a:buFont typeface="+mj-lt"/>
              <a:buAutoNum type="arabicPeriod" startAt="7"/>
            </a:pPr>
            <a:r>
              <a:rPr lang="en-GB" sz="2800" dirty="0" smtClean="0"/>
              <a:t>To work with other research data infrastructures to achieve interoperability with earth-observing, social science and other resources</a:t>
            </a:r>
          </a:p>
          <a:p>
            <a:pPr marL="452438" indent="-452438">
              <a:buFont typeface="+mj-lt"/>
              <a:buAutoNum type="arabicPeriod" startAt="7"/>
            </a:pPr>
            <a:r>
              <a:rPr lang="en-GB" sz="2800" dirty="0" smtClean="0"/>
              <a:t>To track provenance and attribution for all sources of information</a:t>
            </a:r>
          </a:p>
          <a:p>
            <a:pPr marL="452438" indent="-452438">
              <a:buFont typeface="+mj-lt"/>
              <a:buAutoNum type="arabicPeriod" startAt="7"/>
            </a:pPr>
            <a:r>
              <a:rPr lang="en-GB" sz="2800" dirty="0" smtClean="0"/>
              <a:t>To enable all contributions of knowledge or expertise to be</a:t>
            </a:r>
            <a:r>
              <a:rPr lang="en-GB" sz="2800" dirty="0"/>
              <a:t> </a:t>
            </a:r>
            <a:r>
              <a:rPr lang="en-GB" sz="2800" dirty="0" smtClean="0"/>
              <a:t>recorded, acknowledged </a:t>
            </a:r>
            <a:r>
              <a:rPr lang="en-GB" sz="2800" dirty="0"/>
              <a:t>and </a:t>
            </a:r>
            <a:r>
              <a:rPr lang="en-GB" sz="2800" dirty="0" smtClean="0"/>
              <a:t>credited to the contributor</a:t>
            </a:r>
          </a:p>
          <a:p>
            <a:pPr marL="452438" indent="-452438">
              <a:buFont typeface="+mj-lt"/>
              <a:buAutoNum type="arabicPeriod" startAt="7"/>
            </a:pPr>
            <a:r>
              <a:rPr lang="en-GB" sz="2800" dirty="0" smtClean="0"/>
              <a:t>To ensure effective access and application of data at global, regional, national and local scales</a:t>
            </a:r>
          </a:p>
          <a:p>
            <a:pPr marL="452438" indent="-452438">
              <a:spcAft>
                <a:spcPts val="600"/>
              </a:spcAft>
              <a:buFont typeface="+mj-lt"/>
              <a:buAutoNum type="arabicPeriod" startAt="7"/>
            </a:pPr>
            <a:r>
              <a:rPr lang="en-GB" sz="2800" dirty="0" smtClean="0"/>
              <a:t>To support the place of national and local investments as effective components within a global solution</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251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a:solidFill>
                  <a:srgbClr val="328127"/>
                </a:solidFill>
                <a:latin typeface="Arial"/>
                <a:cs typeface="Arial"/>
              </a:rPr>
              <a:t>Shared Challenges </a:t>
            </a:r>
            <a:r>
              <a:rPr lang="da-DK" sz="2800" b="1" cap="all" dirty="0" smtClean="0">
                <a:solidFill>
                  <a:srgbClr val="328127"/>
                </a:solidFill>
                <a:latin typeface="Arial"/>
                <a:cs typeface="Arial"/>
              </a:rPr>
              <a:t>– 3 of 3</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155575" y="746234"/>
            <a:ext cx="8778218" cy="5734423"/>
          </a:xfrm>
        </p:spPr>
        <p:txBody>
          <a:bodyPr>
            <a:normAutofit fontScale="85000" lnSpcReduction="10000"/>
          </a:bodyPr>
          <a:lstStyle/>
          <a:p>
            <a:pPr marL="452438" indent="-452438">
              <a:buFont typeface="+mj-lt"/>
              <a:buAutoNum type="arabicPeriod" startAt="14"/>
            </a:pPr>
            <a:r>
              <a:rPr lang="en-GB" sz="2800" dirty="0"/>
              <a:t>To overcome barriers to data sharing or use arising from language or culture</a:t>
            </a:r>
          </a:p>
          <a:p>
            <a:pPr marL="452438" indent="-452438">
              <a:buFont typeface="+mj-lt"/>
              <a:buAutoNum type="arabicPeriod" startAt="14"/>
            </a:pPr>
            <a:r>
              <a:rPr lang="en-GB" sz="2800" dirty="0"/>
              <a:t>To address capacity needs around biodiversity informatics in all regions and in all sectors</a:t>
            </a:r>
          </a:p>
          <a:p>
            <a:pPr marL="452438" indent="-452438">
              <a:buFont typeface="+mj-lt"/>
              <a:buAutoNum type="arabicPeriod" startAt="14"/>
            </a:pPr>
            <a:r>
              <a:rPr lang="en-GB" sz="2800" dirty="0"/>
              <a:t>To secure funding to maintain services and infrastructures recognised by the coalition as critical components within our digital ecosystem</a:t>
            </a:r>
          </a:p>
          <a:p>
            <a:pPr marL="452438" indent="-452438">
              <a:buFont typeface="+mj-lt"/>
              <a:buAutoNum type="arabicPeriod" startAt="14"/>
            </a:pPr>
            <a:r>
              <a:rPr lang="en-GB" sz="2800" dirty="0"/>
              <a:t>To develop flexible collaborative approaches to designing, building and sustaining all components of our digital ecosystem</a:t>
            </a:r>
          </a:p>
          <a:p>
            <a:pPr marL="452438" indent="-452438">
              <a:buFont typeface="+mj-lt"/>
              <a:buAutoNum type="arabicPeriod" startAt="14"/>
            </a:pPr>
            <a:r>
              <a:rPr lang="en-GB" sz="2800" dirty="0"/>
              <a:t>To enable stakeholders in every country and region to adopt and benefit from advances in infrastructure, tools, practices and </a:t>
            </a:r>
            <a:r>
              <a:rPr lang="en-GB" sz="2800" dirty="0" smtClean="0"/>
              <a:t>capacity</a:t>
            </a:r>
          </a:p>
          <a:p>
            <a:pPr marL="452438" indent="-452438">
              <a:buFont typeface="+mj-lt"/>
              <a:buAutoNum type="arabicPeriod" startAt="14"/>
            </a:pPr>
            <a:r>
              <a:rPr lang="en-GB" sz="2800" dirty="0"/>
              <a:t> </a:t>
            </a:r>
            <a:r>
              <a:rPr lang="en-GB" sz="2800" dirty="0" smtClean="0"/>
              <a:t>To deliver robust and flexible solutions, appropriate for all stakeholders, for taxonomic and phylogenetic sharing, organization and access for data relating to any species</a:t>
            </a:r>
            <a:endParaRPr lang="en-GB" sz="2800" dirty="0"/>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471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328127"/>
                </a:solidFill>
                <a:latin typeface="Arial"/>
                <a:cs typeface="Arial"/>
              </a:rPr>
              <a:t>Lightweight </a:t>
            </a:r>
            <a:r>
              <a:rPr lang="da-DK" sz="2800" b="1" cap="all" dirty="0" err="1" smtClean="0">
                <a:solidFill>
                  <a:srgbClr val="328127"/>
                </a:solidFill>
                <a:latin typeface="Arial"/>
                <a:cs typeface="Arial"/>
              </a:rPr>
              <a:t>coalitION</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536429" y="1194335"/>
            <a:ext cx="8313281" cy="5003355"/>
          </a:xfrm>
        </p:spPr>
        <p:txBody>
          <a:bodyPr>
            <a:normAutofit/>
          </a:bodyPr>
          <a:lstStyle/>
          <a:p>
            <a:r>
              <a:rPr lang="en-GB" dirty="0" smtClean="0"/>
              <a:t>All coalition partners will be equal stakeholders in developing vision and plans</a:t>
            </a:r>
          </a:p>
          <a:p>
            <a:r>
              <a:rPr lang="en-GB" dirty="0" smtClean="0"/>
              <a:t>GBIF Secretariat will provide initial facilitation and support to:</a:t>
            </a:r>
          </a:p>
          <a:p>
            <a:pPr lvl="1"/>
            <a:r>
              <a:rPr lang="en-GB" dirty="0" smtClean="0"/>
              <a:t>Develop and publicise paper outlining vision for coalition</a:t>
            </a:r>
          </a:p>
          <a:p>
            <a:pPr lvl="1"/>
            <a:r>
              <a:rPr lang="en-GB" dirty="0" smtClean="0"/>
              <a:t>Establish mailing list and website for comments and for declarations of support</a:t>
            </a:r>
          </a:p>
          <a:p>
            <a:pPr lvl="1"/>
            <a:r>
              <a:rPr lang="en-GB" dirty="0" smtClean="0"/>
              <a:t>Seek funding for initial tasks, workshops and engagements with other communities</a:t>
            </a:r>
          </a:p>
          <a:p>
            <a:r>
              <a:rPr lang="en-GB" dirty="0" smtClean="0"/>
              <a:t>Need a suitable name – should indicate clearly the lightweight intent</a:t>
            </a:r>
          </a:p>
          <a:p>
            <a:r>
              <a:rPr lang="en-GB" dirty="0" smtClean="0"/>
              <a:t>Need to determine whether we should place any limits on individual or organisational declarations of support</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9849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328127"/>
                </a:solidFill>
                <a:latin typeface="Arial"/>
                <a:cs typeface="Arial"/>
              </a:rPr>
              <a:t>Initial </a:t>
            </a:r>
            <a:r>
              <a:rPr lang="da-DK" sz="2800" b="1" cap="all" dirty="0" err="1" smtClean="0">
                <a:solidFill>
                  <a:srgbClr val="328127"/>
                </a:solidFill>
                <a:latin typeface="Arial"/>
                <a:cs typeface="Arial"/>
              </a:rPr>
              <a:t>TASk</a:t>
            </a:r>
            <a:r>
              <a:rPr lang="da-DK" sz="2800" b="1" cap="all" dirty="0" smtClean="0">
                <a:solidFill>
                  <a:srgbClr val="328127"/>
                </a:solidFill>
                <a:latin typeface="Arial"/>
                <a:cs typeface="Arial"/>
              </a:rPr>
              <a:t> 1 – </a:t>
            </a:r>
            <a:r>
              <a:rPr lang="da-DK" sz="2800" b="1" cap="all" dirty="0" err="1" smtClean="0">
                <a:solidFill>
                  <a:srgbClr val="328127"/>
                </a:solidFill>
                <a:latin typeface="Arial"/>
                <a:cs typeface="Arial"/>
              </a:rPr>
              <a:t>Defining</a:t>
            </a:r>
            <a:r>
              <a:rPr lang="da-DK" sz="2800" b="1" cap="all" dirty="0" smtClean="0">
                <a:solidFill>
                  <a:srgbClr val="328127"/>
                </a:solidFill>
                <a:latin typeface="Arial"/>
                <a:cs typeface="Arial"/>
              </a:rPr>
              <a:t> QUESTIONS</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536429" y="809297"/>
            <a:ext cx="8323792" cy="5671361"/>
          </a:xfrm>
        </p:spPr>
        <p:txBody>
          <a:bodyPr>
            <a:normAutofit fontScale="62500" lnSpcReduction="20000"/>
          </a:bodyPr>
          <a:lstStyle/>
          <a:p>
            <a:r>
              <a:rPr lang="en-GB" dirty="0" smtClean="0"/>
              <a:t>Should provide testable criteria for evaluating progress in delivering infrastructure</a:t>
            </a:r>
          </a:p>
          <a:p>
            <a:r>
              <a:rPr lang="en-GB" dirty="0" smtClean="0"/>
              <a:t>Should be realistic and relate to real requirements</a:t>
            </a:r>
          </a:p>
          <a:p>
            <a:r>
              <a:rPr lang="en-GB" dirty="0" smtClean="0"/>
              <a:t>Should include capability goals</a:t>
            </a:r>
          </a:p>
          <a:p>
            <a:pPr lvl="1"/>
            <a:r>
              <a:rPr lang="en-GB" dirty="0" smtClean="0"/>
              <a:t>E.g. A knowledgeable taxonomist should be able to gain access directly to correct mistakes in handling of scientific names</a:t>
            </a:r>
          </a:p>
          <a:p>
            <a:r>
              <a:rPr lang="en-GB" dirty="0" smtClean="0"/>
              <a:t>Should include exemplar research questions</a:t>
            </a:r>
          </a:p>
          <a:p>
            <a:pPr lvl="1"/>
            <a:r>
              <a:rPr lang="en-GB" dirty="0" smtClean="0"/>
              <a:t>E.g. Is there a latitudinal signal in insect wing-lengths, and is it consistent across insect orders?</a:t>
            </a:r>
          </a:p>
          <a:p>
            <a:r>
              <a:rPr lang="en-GB" dirty="0" smtClean="0"/>
              <a:t>Should include policy/societal questions</a:t>
            </a:r>
          </a:p>
          <a:p>
            <a:pPr lvl="1"/>
            <a:r>
              <a:rPr lang="en-GB" dirty="0" smtClean="0"/>
              <a:t>E.g. Given existing land use and expected effects of climate change in the next 25 years, which of two possible configurations of protected areas and arable use areas is expected best to maximise survival of wild species currently found in the area?</a:t>
            </a:r>
          </a:p>
          <a:p>
            <a:r>
              <a:rPr lang="en-GB" dirty="0" smtClean="0"/>
              <a:t>Should include questions to assess coverage and completeness</a:t>
            </a:r>
          </a:p>
          <a:p>
            <a:pPr lvl="1"/>
            <a:r>
              <a:rPr lang="en-GB" dirty="0" smtClean="0"/>
              <a:t>E.g. Do existing data allow comparison between two time periods between the area of occupancy on a 5kmx5km grid for at least 75% of reptile species recorded from a region, </a:t>
            </a:r>
            <a:r>
              <a:rPr lang="en-GB" dirty="0"/>
              <a:t>at greater than 95% confidence</a:t>
            </a:r>
            <a:r>
              <a:rPr lang="en-GB" dirty="0" smtClean="0"/>
              <a:t>?</a:t>
            </a:r>
          </a:p>
          <a:p>
            <a:r>
              <a:rPr lang="en-GB" dirty="0" smtClean="0"/>
              <a:t>Consider having some extra questions for specific regions</a:t>
            </a:r>
          </a:p>
          <a:p>
            <a:r>
              <a:rPr lang="en-GB" dirty="0" smtClean="0"/>
              <a:t>Can </a:t>
            </a:r>
            <a:r>
              <a:rPr lang="en-GB" dirty="0"/>
              <a:t>use coalition website/mailing lists to gather key questions</a:t>
            </a:r>
          </a:p>
          <a:p>
            <a:r>
              <a:rPr lang="en-GB" dirty="0" smtClean="0"/>
              <a:t>Need to engage directly with key contributor and user communities to get their perspectives – e.g. </a:t>
            </a:r>
            <a:r>
              <a:rPr lang="en-GB" dirty="0" smtClean="0">
                <a:solidFill>
                  <a:srgbClr val="FF0000"/>
                </a:solidFill>
              </a:rPr>
              <a:t>IAPT, CETAF, ICZN, IUCN, GEO BON, IPBES, CBD</a:t>
            </a:r>
            <a:r>
              <a:rPr lang="en-GB" dirty="0" smtClean="0"/>
              <a:t>, selection of national and local initiatives</a:t>
            </a:r>
          </a:p>
          <a:p>
            <a:r>
              <a:rPr lang="en-GB" dirty="0" smtClean="0"/>
              <a:t>Should develop a process for collecting, organising and refining questions</a:t>
            </a:r>
          </a:p>
          <a:p>
            <a:r>
              <a:rPr lang="en-GB" dirty="0" smtClean="0"/>
              <a:t>Should include assessment of costs and benefits associated with supporting questions</a:t>
            </a:r>
          </a:p>
          <a:p>
            <a:r>
              <a:rPr lang="en-GB" dirty="0" smtClean="0">
                <a:solidFill>
                  <a:srgbClr val="FF0000"/>
                </a:solidFill>
              </a:rPr>
              <a:t>Divide responsibility between coalition members to work with each key contributor and user community to develop defining questions</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940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328127"/>
                </a:solidFill>
                <a:latin typeface="Arial"/>
                <a:cs typeface="Arial"/>
              </a:rPr>
              <a:t>Initial </a:t>
            </a:r>
            <a:r>
              <a:rPr lang="da-DK" sz="2800" b="1" cap="all" dirty="0" err="1" smtClean="0">
                <a:solidFill>
                  <a:srgbClr val="328127"/>
                </a:solidFill>
                <a:latin typeface="Arial"/>
                <a:cs typeface="Arial"/>
              </a:rPr>
              <a:t>TASk</a:t>
            </a:r>
            <a:r>
              <a:rPr lang="da-DK" sz="2800" b="1" cap="all" dirty="0" smtClean="0">
                <a:solidFill>
                  <a:srgbClr val="328127"/>
                </a:solidFill>
                <a:latin typeface="Arial"/>
                <a:cs typeface="Arial"/>
              </a:rPr>
              <a:t> 2 – </a:t>
            </a:r>
            <a:r>
              <a:rPr lang="da-DK" sz="2800" b="1" cap="all" dirty="0" err="1" smtClean="0">
                <a:solidFill>
                  <a:srgbClr val="328127"/>
                </a:solidFill>
                <a:latin typeface="Arial"/>
                <a:cs typeface="Arial"/>
              </a:rPr>
              <a:t>Mapping</a:t>
            </a:r>
            <a:r>
              <a:rPr lang="da-DK" sz="2800" b="1" cap="all" dirty="0" smtClean="0">
                <a:solidFill>
                  <a:srgbClr val="328127"/>
                </a:solidFill>
                <a:latin typeface="Arial"/>
                <a:cs typeface="Arial"/>
              </a:rPr>
              <a:t> </a:t>
            </a:r>
            <a:r>
              <a:rPr lang="da-DK" sz="2800" b="1" cap="all" dirty="0" err="1" smtClean="0">
                <a:solidFill>
                  <a:srgbClr val="328127"/>
                </a:solidFill>
                <a:latin typeface="Arial"/>
                <a:cs typeface="Arial"/>
              </a:rPr>
              <a:t>network</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536429" y="914401"/>
            <a:ext cx="8092563" cy="5283290"/>
          </a:xfrm>
        </p:spPr>
        <p:txBody>
          <a:bodyPr>
            <a:normAutofit/>
          </a:bodyPr>
          <a:lstStyle/>
          <a:p>
            <a:r>
              <a:rPr lang="en-GB" dirty="0" smtClean="0"/>
              <a:t>Develop landscape perspective of our major initiatives and their interrelationships with one another and key external stakeholders</a:t>
            </a:r>
          </a:p>
          <a:p>
            <a:r>
              <a:rPr lang="en-GB" dirty="0" smtClean="0"/>
              <a:t>Understand dependencies and proximity or overlap</a:t>
            </a:r>
          </a:p>
          <a:p>
            <a:r>
              <a:rPr lang="en-GB" dirty="0" smtClean="0">
                <a:solidFill>
                  <a:srgbClr val="FF0000"/>
                </a:solidFill>
              </a:rPr>
              <a:t>First identify models and expertise to assist us with scoping, planning, designing and implementing this task</a:t>
            </a:r>
          </a:p>
          <a:p>
            <a:pPr lvl="1">
              <a:spcBef>
                <a:spcPts val="0"/>
              </a:spcBef>
            </a:pPr>
            <a:r>
              <a:rPr lang="en-GB" dirty="0"/>
              <a:t>Examples from RDA, European infrastructures, Colombia, etc</a:t>
            </a:r>
            <a:r>
              <a:rPr lang="en-GB" dirty="0" smtClean="0"/>
              <a:t>.</a:t>
            </a:r>
          </a:p>
          <a:p>
            <a:r>
              <a:rPr lang="en-GB" dirty="0" smtClean="0"/>
              <a:t>Questions of scope:</a:t>
            </a:r>
          </a:p>
          <a:p>
            <a:pPr lvl="1">
              <a:spcBef>
                <a:spcPts val="0"/>
              </a:spcBef>
            </a:pPr>
            <a:r>
              <a:rPr lang="en-GB" dirty="0" smtClean="0"/>
              <a:t>Must include key stakeholders at international, regional and national levels</a:t>
            </a:r>
          </a:p>
          <a:p>
            <a:pPr lvl="1"/>
            <a:r>
              <a:rPr lang="en-GB" dirty="0" smtClean="0"/>
              <a:t>Need to understand how much to include local and institutional stakeholders</a:t>
            </a:r>
          </a:p>
          <a:p>
            <a:pPr lvl="1"/>
            <a:r>
              <a:rPr lang="en-GB" dirty="0" smtClean="0"/>
              <a:t>Need clear design (minimum sufficient content; semantic clarity; clear use for any documentation gathered; realistic planning for how to maintain the map – this implies a narrower scope may be better)</a:t>
            </a:r>
          </a:p>
          <a:p>
            <a:r>
              <a:rPr lang="en-GB" dirty="0" smtClean="0"/>
              <a:t>May be able and/or need to secure support from social scientists</a:t>
            </a:r>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141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smtClean="0">
                <a:solidFill>
                  <a:srgbClr val="328127"/>
                </a:solidFill>
                <a:latin typeface="Arial"/>
                <a:cs typeface="Arial"/>
              </a:rPr>
              <a:t>FUTURE TASKS</a:t>
            </a:r>
            <a:endParaRPr lang="da-DK" sz="2800" b="1" cap="all" dirty="0">
              <a:solidFill>
                <a:srgbClr val="328127"/>
              </a:solidFill>
              <a:latin typeface="Arial"/>
              <a:cs typeface="Arial"/>
            </a:endParaRPr>
          </a:p>
        </p:txBody>
      </p:sp>
      <p:sp>
        <p:nvSpPr>
          <p:cNvPr id="10" name="Text Placeholder 9"/>
          <p:cNvSpPr>
            <a:spLocks noGrp="1"/>
          </p:cNvSpPr>
          <p:nvPr>
            <p:ph type="body" sz="quarter" idx="10"/>
          </p:nvPr>
        </p:nvSpPr>
        <p:spPr/>
        <p:txBody>
          <a:bodyPr/>
          <a:lstStyle/>
          <a:p>
            <a:r>
              <a:rPr lang="da-DK" dirty="0">
                <a:hlinkClick r:id="rId3"/>
              </a:rPr>
              <a:t>http://biodiversityinformatics.org/</a:t>
            </a:r>
            <a:endParaRPr lang="en-US" dirty="0"/>
          </a:p>
        </p:txBody>
      </p:sp>
      <p:pic>
        <p:nvPicPr>
          <p:cNvPr id="158" name="Picture 157"/>
          <p:cNvPicPr>
            <a:picLocks noChangeAspect="1"/>
          </p:cNvPicPr>
          <p:nvPr/>
        </p:nvPicPr>
        <p:blipFill rotWithShape="1">
          <a:blip r:embed="rId4"/>
          <a:srcRect r="5398"/>
          <a:stretch/>
        </p:blipFill>
        <p:spPr>
          <a:xfrm>
            <a:off x="0" y="6328258"/>
            <a:ext cx="536432" cy="529321"/>
          </a:xfrm>
          <a:prstGeom prst="rect">
            <a:avLst/>
          </a:prstGeom>
        </p:spPr>
      </p:pic>
      <p:sp>
        <p:nvSpPr>
          <p:cNvPr id="8" name="Content Placeholder 4"/>
          <p:cNvSpPr>
            <a:spLocks noGrp="1"/>
          </p:cNvSpPr>
          <p:nvPr>
            <p:ph sz="half" idx="11"/>
          </p:nvPr>
        </p:nvSpPr>
        <p:spPr>
          <a:xfrm>
            <a:off x="536429" y="847496"/>
            <a:ext cx="8092563" cy="5559653"/>
          </a:xfrm>
        </p:spPr>
        <p:txBody>
          <a:bodyPr>
            <a:normAutofit fontScale="92500"/>
          </a:bodyPr>
          <a:lstStyle/>
          <a:p>
            <a:r>
              <a:rPr lang="en-GB" dirty="0" smtClean="0"/>
              <a:t>Use defining questions to develop overall architecture, identify critical components, and begin planning and/or incubation of missing components</a:t>
            </a:r>
          </a:p>
          <a:p>
            <a:pPr lvl="1"/>
            <a:r>
              <a:rPr lang="en-GB" dirty="0" smtClean="0"/>
              <a:t>These steps will convene expert groups to steer consultation processes around major subdomains within our world</a:t>
            </a:r>
          </a:p>
          <a:p>
            <a:pPr lvl="1"/>
            <a:r>
              <a:rPr lang="en-GB" dirty="0" smtClean="0"/>
              <a:t>GBIC2 has highlighted some of the benefits (as well as the challenges and frustrations) that come from bringing together a diverse pool of experts</a:t>
            </a:r>
          </a:p>
          <a:p>
            <a:r>
              <a:rPr lang="en-GB" dirty="0" smtClean="0"/>
              <a:t>Explore patterns that will assist efficient roll-out of tools, practices and information delivery at national scales within the context of the global mosaic</a:t>
            </a:r>
          </a:p>
          <a:p>
            <a:r>
              <a:rPr lang="en-GB" dirty="0" smtClean="0"/>
              <a:t>Consider adopting and expanding the Catalogue of Life Plus project as an early incubator activity</a:t>
            </a:r>
          </a:p>
          <a:p>
            <a:r>
              <a:rPr lang="en-GB" dirty="0" smtClean="0"/>
              <a:t>Explore whether transition will be required for a long-term governance model </a:t>
            </a:r>
            <a:r>
              <a:rPr lang="en-GB" dirty="0"/>
              <a:t>and/or </a:t>
            </a:r>
            <a:r>
              <a:rPr lang="en-GB" dirty="0" smtClean="0"/>
              <a:t>plan lifecycle </a:t>
            </a:r>
            <a:r>
              <a:rPr lang="en-GB" dirty="0"/>
              <a:t>or </a:t>
            </a:r>
            <a:r>
              <a:rPr lang="en-GB" dirty="0" smtClean="0"/>
              <a:t>expected </a:t>
            </a:r>
            <a:r>
              <a:rPr lang="en-GB" dirty="0"/>
              <a:t>endpoint for coalition</a:t>
            </a:r>
          </a:p>
          <a:p>
            <a:endParaRPr lang="en-GB" dirty="0" smtClean="0"/>
          </a:p>
          <a:p>
            <a:endParaRPr lang="da-DK" dirty="0"/>
          </a:p>
        </p:txBody>
      </p:sp>
      <p:sp>
        <p:nvSpPr>
          <p:cNvPr id="3"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444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BIF-PPT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a:solidFill>
            <a:schemeClr val="accent3">
              <a:lumMod val="50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GBIF-PPT_2015</Template>
  <TotalTime>31687</TotalTime>
  <Words>1233</Words>
  <Application>Microsoft Office PowerPoint</Application>
  <PresentationFormat>On-screen Show (4:3)</PresentationFormat>
  <Paragraphs>159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Wingdings</vt:lpstr>
      <vt:lpstr>GBIF-PPT_2015</vt:lpstr>
      <vt:lpstr>GBIC2 – Closing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COORDINATION IS POSSIBLE?</vt:lpstr>
      <vt:lpstr>Steering Committee</vt:lpstr>
      <vt:lpstr>Session Facilitators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dhobern</dc:creator>
  <cp:lastModifiedBy>Donald Hobern</cp:lastModifiedBy>
  <cp:revision>355</cp:revision>
  <dcterms:created xsi:type="dcterms:W3CDTF">2015-10-01T11:20:02Z</dcterms:created>
  <dcterms:modified xsi:type="dcterms:W3CDTF">2018-08-01T08:44:53Z</dcterms:modified>
</cp:coreProperties>
</file>