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5" r:id="rId2"/>
    <p:sldId id="437" r:id="rId3"/>
    <p:sldId id="388" r:id="rId4"/>
    <p:sldId id="418" r:id="rId5"/>
    <p:sldId id="420" r:id="rId6"/>
    <p:sldId id="421" r:id="rId7"/>
    <p:sldId id="380" r:id="rId8"/>
    <p:sldId id="416" r:id="rId9"/>
    <p:sldId id="433" r:id="rId10"/>
    <p:sldId id="412" r:id="rId11"/>
    <p:sldId id="431" r:id="rId12"/>
    <p:sldId id="377" r:id="rId13"/>
    <p:sldId id="427" r:id="rId14"/>
    <p:sldId id="430" r:id="rId15"/>
    <p:sldId id="435" r:id="rId16"/>
    <p:sldId id="432" r:id="rId17"/>
    <p:sldId id="436" r:id="rId18"/>
    <p:sldId id="42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8">
          <p15:clr>
            <a:srgbClr val="A4A3A4"/>
          </p15:clr>
        </p15:guide>
        <p15:guide id="2" pos="34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806A"/>
    <a:srgbClr val="FFFFFF"/>
    <a:srgbClr val="745480"/>
    <a:srgbClr val="863B64"/>
    <a:srgbClr val="39617E"/>
    <a:srgbClr val="F2F2F2"/>
    <a:srgbClr val="833660"/>
    <a:srgbClr val="386380"/>
    <a:srgbClr val="745380"/>
    <a:srgbClr val="FDB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87224" autoAdjust="0"/>
  </p:normalViewPr>
  <p:slideViewPr>
    <p:cSldViewPr snapToGrid="0" snapToObjects="1">
      <p:cViewPr varScale="1">
        <p:scale>
          <a:sx n="73" d="100"/>
          <a:sy n="73" d="100"/>
        </p:scale>
        <p:origin x="1555" y="62"/>
      </p:cViewPr>
      <p:guideLst>
        <p:guide orient="horz" pos="728"/>
        <p:guide pos="3493"/>
      </p:guideLst>
    </p:cSldViewPr>
  </p:slideViewPr>
  <p:outlineViewPr>
    <p:cViewPr>
      <p:scale>
        <a:sx n="33" d="100"/>
        <a:sy n="33" d="100"/>
      </p:scale>
      <p:origin x="0" y="-143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04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D357-652C-AB41-8F95-13024464AB70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F35C4-CC97-7840-A522-E4995AD00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96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B5C11-D0F1-1F46-B28E-9084657905D0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0329C-91F7-CD43-B485-EB526DB26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2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2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6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2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59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53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4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0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02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42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9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4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2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8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59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2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34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0329C-91F7-CD43-B485-EB526DB269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4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551" b="25935"/>
          <a:stretch/>
        </p:blipFill>
        <p:spPr>
          <a:xfrm>
            <a:off x="-2" y="1528008"/>
            <a:ext cx="9144000" cy="291565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40597" y="632460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41325" y="6407148"/>
            <a:ext cx="8053388" cy="323851"/>
          </a:xfrm>
        </p:spPr>
        <p:txBody>
          <a:bodyPr lIns="0">
            <a:normAutofit/>
          </a:bodyPr>
          <a:lstStyle>
            <a:lvl1pPr marL="0" indent="0" algn="r">
              <a:buNone/>
              <a:defRPr sz="900" b="0" i="1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5000646"/>
            <a:ext cx="8054116" cy="1015042"/>
          </a:xfrm>
        </p:spPr>
        <p:txBody>
          <a:bodyPr anchor="b" anchorCtr="0">
            <a:noAutofit/>
          </a:bodyPr>
          <a:lstStyle>
            <a:lvl1pPr algn="l">
              <a:defRPr sz="3200" b="1" i="0" cap="none" baseline="0">
                <a:solidFill>
                  <a:srgbClr val="328127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6061167"/>
            <a:ext cx="8054116" cy="300502"/>
          </a:xfrm>
        </p:spPr>
        <p:txBody>
          <a:bodyPr lIns="0" r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 kern="1000" cap="none" spc="-50" baseline="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Donald Hobern, GBIF Executive Secretary, dhobern@gbif.org</a:t>
            </a:r>
          </a:p>
        </p:txBody>
      </p:sp>
      <p:pic>
        <p:nvPicPr>
          <p:cNvPr id="4" name="Picture 3" descr="GBIF-2015-full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29" b="23735"/>
          <a:stretch/>
        </p:blipFill>
        <p:spPr>
          <a:xfrm>
            <a:off x="247317" y="52250"/>
            <a:ext cx="3810000" cy="792477"/>
          </a:xfrm>
          <a:prstGeom prst="rect">
            <a:avLst/>
          </a:prstGeom>
        </p:spPr>
      </p:pic>
      <p:pic>
        <p:nvPicPr>
          <p:cNvPr id="1026" name="Picture 2" descr="C:\Users\dhobern\Pictures\2016\20160416\9G4A0414.JP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81" r="13426" b="26712"/>
          <a:stretch/>
        </p:blipFill>
        <p:spPr bwMode="auto">
          <a:xfrm>
            <a:off x="0" y="1528008"/>
            <a:ext cx="9144000" cy="291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7" r="14825"/>
          <a:stretch/>
        </p:blipFill>
        <p:spPr>
          <a:xfrm rot="5400000">
            <a:off x="2551607" y="-1637226"/>
            <a:ext cx="4040780" cy="914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9104" r="84" b="33052"/>
          <a:stretch/>
        </p:blipFill>
        <p:spPr>
          <a:xfrm>
            <a:off x="0" y="914385"/>
            <a:ext cx="9144000" cy="40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502720"/>
          </a:xfr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473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20410"/>
            <a:ext cx="4040188" cy="45065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7473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20410"/>
            <a:ext cx="4041775" cy="4506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339837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3858"/>
            <a:ext cx="6400800" cy="16066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398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11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182052" cy="1228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3829050" y="685800"/>
            <a:ext cx="4857750" cy="1228028"/>
          </a:xfrm>
        </p:spPr>
        <p:txBody>
          <a:bodyPr/>
          <a:lstStyle>
            <a:lvl1pPr>
              <a:defRPr i="0">
                <a:solidFill>
                  <a:schemeClr val="accent6"/>
                </a:solidFill>
              </a:defRPr>
            </a:lvl1pPr>
            <a:lvl2pPr>
              <a:defRPr sz="1600" b="0" i="0">
                <a:solidFill>
                  <a:srgbClr val="40BFFF"/>
                </a:solidFill>
                <a:latin typeface="Arial"/>
                <a:cs typeface="Arial"/>
              </a:defRPr>
            </a:lvl2pPr>
            <a:lvl3pPr marL="185738" indent="-18573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171450" indent="-171450">
              <a:buFont typeface="Arial"/>
              <a:buChar char="​"/>
              <a:defRPr>
                <a:solidFill>
                  <a:schemeClr val="bg2"/>
                </a:solidFill>
              </a:defRPr>
            </a:lvl4pPr>
            <a:lvl5pPr marL="449263" indent="-171450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2140347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3823494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5506641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7189787" y="2319870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2140347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3823494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5506641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7189787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140347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3823494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5506641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7189787" y="4428069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457200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2140347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3823494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5506641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7189787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Arial Narrow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133473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7"/>
            <a:ext cx="8229600" cy="793915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32812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689"/>
            <a:ext cx="8229600" cy="481647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>
              <a:defRPr>
                <a:latin typeface="Arial Narrow"/>
                <a:cs typeface="Arial Narrow"/>
              </a:defRPr>
            </a:lvl2pPr>
            <a:lvl3pPr>
              <a:defRPr>
                <a:latin typeface="Arial Narrow"/>
                <a:cs typeface="Arial Narrow"/>
              </a:defRPr>
            </a:lvl3pPr>
            <a:lvl4pPr>
              <a:defRPr>
                <a:latin typeface="Arial Narrow"/>
                <a:cs typeface="Arial Narrow"/>
              </a:defRPr>
            </a:lvl4pPr>
            <a:lvl5pPr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rogramme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9" name="Content Placeholder 20"/>
          <p:cNvSpPr>
            <a:spLocks noGrp="1"/>
          </p:cNvSpPr>
          <p:nvPr>
            <p:ph sz="quarter" idx="18" hasCustomPrompt="1"/>
          </p:nvPr>
        </p:nvSpPr>
        <p:spPr>
          <a:xfrm>
            <a:off x="1130300" y="927100"/>
            <a:ext cx="7556500" cy="749300"/>
          </a:xfrm>
          <a:solidFill>
            <a:srgbClr val="E0FFFF"/>
          </a:solidFill>
        </p:spPr>
        <p:txBody>
          <a:bodyPr/>
          <a:lstStyle>
            <a:lvl1pPr>
              <a:defRPr sz="1800" b="0" i="1">
                <a:solidFill>
                  <a:srgbClr val="1086C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Subhed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8952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5050"/>
          </a:xfrm>
        </p:spPr>
        <p:txBody>
          <a:bodyPr/>
          <a:lstStyle>
            <a:lvl1pPr>
              <a:defRPr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3" y="1309688"/>
            <a:ext cx="3765248" cy="466462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7"/>
            <a:ext cx="8686800" cy="563563"/>
          </a:xfrm>
          <a:noFill/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32812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7" y="6324600"/>
            <a:ext cx="681289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29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8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0598" y="860425"/>
            <a:ext cx="2628040" cy="20796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45359" y="860425"/>
            <a:ext cx="2628040" cy="20796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242959" y="860425"/>
            <a:ext cx="2628040" cy="20796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-in-Use-Case-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DOI or URL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536432" y="3875845"/>
            <a:ext cx="3960955" cy="2255434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Key points</a:t>
            </a:r>
          </a:p>
          <a:p>
            <a:pPr lvl="0"/>
            <a:r>
              <a:rPr lang="en-US" dirty="0"/>
              <a:t>Highlighting</a:t>
            </a:r>
          </a:p>
          <a:p>
            <a:pPr lvl="0"/>
            <a:r>
              <a:rPr lang="en-US" dirty="0"/>
              <a:t>Use case</a:t>
            </a:r>
          </a:p>
          <a:p>
            <a:pPr lvl="0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7017425" y="274641"/>
            <a:ext cx="1669375" cy="163035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Logo / journal cover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686300" y="1981200"/>
            <a:ext cx="4000500" cy="4149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Representative graphic / map / visual from article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536433" y="1981200"/>
            <a:ext cx="3960955" cy="1893888"/>
          </a:xfrm>
        </p:spPr>
        <p:txBody>
          <a:bodyPr/>
          <a:lstStyle/>
          <a:p>
            <a:r>
              <a:rPr lang="en-US" dirty="0"/>
              <a:t>Species photo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536433" y="274641"/>
            <a:ext cx="6480992" cy="163035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None/>
              <a:defRPr sz="3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Title/Author clipping or citation</a:t>
            </a:r>
          </a:p>
        </p:txBody>
      </p:sp>
    </p:spTree>
    <p:extLst>
      <p:ext uri="{BB962C8B-B14F-4D97-AF65-F5344CB8AC3E}">
        <p14:creationId xmlns:p14="http://schemas.microsoft.com/office/powerpoint/2010/main" val="59196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3281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860425"/>
            <a:ext cx="2628000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7" y="860425"/>
            <a:ext cx="5430401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3281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NOTES / CAPTIONS / SOURCES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8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80" r:id="rId3"/>
    <p:sldLayoutId id="2147483668" r:id="rId4"/>
    <p:sldLayoutId id="2147483667" r:id="rId5"/>
    <p:sldLayoutId id="2147483652" r:id="rId6"/>
    <p:sldLayoutId id="2147483677" r:id="rId7"/>
    <p:sldLayoutId id="2147483679" r:id="rId8"/>
    <p:sldLayoutId id="2147483678" r:id="rId9"/>
    <p:sldLayoutId id="2147483653" r:id="rId10"/>
    <p:sldLayoutId id="2147483654" r:id="rId11"/>
    <p:sldLayoutId id="2147483655" r:id="rId12"/>
    <p:sldLayoutId id="2147483649" r:id="rId13"/>
    <p:sldLayoutId id="2147483683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 cap="all">
          <a:solidFill>
            <a:srgbClr val="328127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18" Type="http://schemas.openxmlformats.org/officeDocument/2006/relationships/image" Target="../media/image39.jpg"/><Relationship Id="rId3" Type="http://schemas.openxmlformats.org/officeDocument/2006/relationships/image" Target="../media/image24.png"/><Relationship Id="rId21" Type="http://schemas.openxmlformats.org/officeDocument/2006/relationships/image" Target="../media/image42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1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jpg"/><Relationship Id="rId20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24" Type="http://schemas.openxmlformats.org/officeDocument/2006/relationships/image" Target="../media/image45.png"/><Relationship Id="rId5" Type="http://schemas.openxmlformats.org/officeDocument/2006/relationships/image" Target="../media/image26.jpg"/><Relationship Id="rId15" Type="http://schemas.openxmlformats.org/officeDocument/2006/relationships/image" Target="../media/image36.jpg"/><Relationship Id="rId23" Type="http://schemas.openxmlformats.org/officeDocument/2006/relationships/image" Target="../media/image44.jpg"/><Relationship Id="rId10" Type="http://schemas.openxmlformats.org/officeDocument/2006/relationships/image" Target="../media/image31.jpg"/><Relationship Id="rId19" Type="http://schemas.openxmlformats.org/officeDocument/2006/relationships/image" Target="../media/image40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jpg"/><Relationship Id="rId22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6.svg"/><Relationship Id="rId26" Type="http://schemas.openxmlformats.org/officeDocument/2006/relationships/image" Target="../media/image64.svg"/><Relationship Id="rId39" Type="http://schemas.openxmlformats.org/officeDocument/2006/relationships/image" Target="../media/image64.png"/><Relationship Id="rId3" Type="http://schemas.openxmlformats.org/officeDocument/2006/relationships/hyperlink" Target="https://commons.wikimedia.org/wiki/File:OOjs_UI_icon_language-ltr.svg" TargetMode="External"/><Relationship Id="rId21" Type="http://schemas.openxmlformats.org/officeDocument/2006/relationships/image" Target="../media/image55.png"/><Relationship Id="rId34" Type="http://schemas.openxmlformats.org/officeDocument/2006/relationships/image" Target="../media/image72.svg"/><Relationship Id="rId42" Type="http://schemas.openxmlformats.org/officeDocument/2006/relationships/image" Target="../media/image80.svg"/><Relationship Id="rId47" Type="http://schemas.openxmlformats.org/officeDocument/2006/relationships/image" Target="../media/image67.png"/><Relationship Id="rId50" Type="http://schemas.openxmlformats.org/officeDocument/2006/relationships/image" Target="../media/image88.svg"/><Relationship Id="rId55" Type="http://schemas.openxmlformats.org/officeDocument/2006/relationships/image" Target="../media/image72.png"/><Relationship Id="rId7" Type="http://schemas.openxmlformats.org/officeDocument/2006/relationships/image" Target="../media/image45.png"/><Relationship Id="rId25" Type="http://schemas.openxmlformats.org/officeDocument/2006/relationships/image" Target="../media/image57.png"/><Relationship Id="rId33" Type="http://schemas.openxmlformats.org/officeDocument/2006/relationships/image" Target="../media/image61.png"/><Relationship Id="rId38" Type="http://schemas.openxmlformats.org/officeDocument/2006/relationships/image" Target="../media/image76.svg"/><Relationship Id="rId46" Type="http://schemas.openxmlformats.org/officeDocument/2006/relationships/image" Target="../media/image84.svg"/><Relationship Id="rId59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58.svg"/><Relationship Id="rId29" Type="http://schemas.openxmlformats.org/officeDocument/2006/relationships/image" Target="../media/image59.png"/><Relationship Id="rId41" Type="http://schemas.openxmlformats.org/officeDocument/2006/relationships/image" Target="../media/image65.png"/><Relationship Id="rId54" Type="http://schemas.openxmlformats.org/officeDocument/2006/relationships/image" Target="../media/image71.png"/><Relationship Id="rId62" Type="http://schemas.openxmlformats.org/officeDocument/2006/relationships/image" Target="../media/image43.sv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/3.0/us/legalcode" TargetMode="External"/><Relationship Id="rId11" Type="http://schemas.openxmlformats.org/officeDocument/2006/relationships/image" Target="../media/image53.png"/><Relationship Id="rId24" Type="http://schemas.openxmlformats.org/officeDocument/2006/relationships/image" Target="../media/image62.svg"/><Relationship Id="rId32" Type="http://schemas.openxmlformats.org/officeDocument/2006/relationships/image" Target="../media/image70.svg"/><Relationship Id="rId37" Type="http://schemas.openxmlformats.org/officeDocument/2006/relationships/image" Target="../media/image63.png"/><Relationship Id="rId40" Type="http://schemas.openxmlformats.org/officeDocument/2006/relationships/image" Target="../media/image78.svg"/><Relationship Id="rId53" Type="http://schemas.openxmlformats.org/officeDocument/2006/relationships/image" Target="../media/image70.png"/><Relationship Id="rId58" Type="http://schemas.openxmlformats.org/officeDocument/2006/relationships/image" Target="../media/image34.svg"/><Relationship Id="rId5" Type="http://schemas.openxmlformats.org/officeDocument/2006/relationships/hyperlink" Target="https://thenounproject.com/Chamedesign" TargetMode="External"/><Relationship Id="rId23" Type="http://schemas.openxmlformats.org/officeDocument/2006/relationships/image" Target="../media/image56.png"/><Relationship Id="rId28" Type="http://schemas.openxmlformats.org/officeDocument/2006/relationships/image" Target="../media/image66.svg"/><Relationship Id="rId36" Type="http://schemas.openxmlformats.org/officeDocument/2006/relationships/image" Target="../media/image74.svg"/><Relationship Id="rId49" Type="http://schemas.openxmlformats.org/officeDocument/2006/relationships/image" Target="../media/image68.png"/><Relationship Id="rId57" Type="http://schemas.openxmlformats.org/officeDocument/2006/relationships/image" Target="../media/image73.png"/><Relationship Id="rId61" Type="http://schemas.openxmlformats.org/officeDocument/2006/relationships/image" Target="../media/image75.png"/><Relationship Id="rId10" Type="http://schemas.openxmlformats.org/officeDocument/2006/relationships/image" Target="../media/image52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52" Type="http://schemas.openxmlformats.org/officeDocument/2006/relationships/image" Target="../media/image90.svg"/><Relationship Id="rId60" Type="http://schemas.openxmlformats.org/officeDocument/2006/relationships/image" Target="../media/image41.svg"/><Relationship Id="rId4" Type="http://schemas.openxmlformats.org/officeDocument/2006/relationships/hyperlink" Target="https://creativecommons.org/licenses/by-sa/3.0/deed.en" TargetMode="External"/><Relationship Id="rId9" Type="http://schemas.openxmlformats.org/officeDocument/2006/relationships/image" Target="../media/image51.png"/><Relationship Id="rId22" Type="http://schemas.openxmlformats.org/officeDocument/2006/relationships/image" Target="../media/image60.svg"/><Relationship Id="rId27" Type="http://schemas.openxmlformats.org/officeDocument/2006/relationships/image" Target="../media/image58.png"/><Relationship Id="rId30" Type="http://schemas.openxmlformats.org/officeDocument/2006/relationships/image" Target="../media/image68.svg"/><Relationship Id="rId35" Type="http://schemas.openxmlformats.org/officeDocument/2006/relationships/image" Target="../media/image62.png"/><Relationship Id="rId43" Type="http://schemas.openxmlformats.org/officeDocument/2006/relationships/image" Target="../media/image66.png"/><Relationship Id="rId48" Type="http://schemas.openxmlformats.org/officeDocument/2006/relationships/image" Target="../media/image86.svg"/><Relationship Id="rId56" Type="http://schemas.openxmlformats.org/officeDocument/2006/relationships/image" Target="../media/image37.svg"/><Relationship Id="rId8" Type="http://schemas.openxmlformats.org/officeDocument/2006/relationships/image" Target="../media/image50.png"/><Relationship Id="rId51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3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Relationship Id="rId9" Type="http://schemas.openxmlformats.org/officeDocument/2006/relationships/image" Target="../media/image8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png"/><Relationship Id="rId9" Type="http://schemas.openxmlformats.org/officeDocument/2006/relationships/image" Target="../media/image9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odiversityinformatics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1325" y="6518658"/>
            <a:ext cx="8053388" cy="323851"/>
          </a:xfrm>
        </p:spPr>
        <p:txBody>
          <a:bodyPr>
            <a:normAutofit/>
          </a:bodyPr>
          <a:lstStyle/>
          <a:p>
            <a:pPr lvl="0"/>
            <a:r>
              <a:rPr lang="sv-SE" b="1" dirty="0" err="1"/>
              <a:t>Macropus</a:t>
            </a:r>
            <a:r>
              <a:rPr lang="sv-SE" b="1" dirty="0"/>
              <a:t> </a:t>
            </a:r>
            <a:r>
              <a:rPr lang="sv-SE" b="1" dirty="0" err="1"/>
              <a:t>robustus</a:t>
            </a:r>
            <a:r>
              <a:rPr lang="sv-SE" i="0" dirty="0"/>
              <a:t> Gould, 1841, </a:t>
            </a:r>
            <a:r>
              <a:rPr lang="sv-SE" i="0" dirty="0" err="1"/>
              <a:t>subspecies</a:t>
            </a:r>
            <a:r>
              <a:rPr lang="sv-SE" i="0" dirty="0"/>
              <a:t> </a:t>
            </a:r>
            <a:r>
              <a:rPr lang="sv-SE" dirty="0" err="1"/>
              <a:t>erubescens</a:t>
            </a:r>
            <a:r>
              <a:rPr lang="sv-SE" i="0" dirty="0"/>
              <a:t>, </a:t>
            </a:r>
            <a:r>
              <a:rPr lang="sv-SE" b="1" i="0" dirty="0"/>
              <a:t>Euro</a:t>
            </a:r>
            <a:r>
              <a:rPr lang="sv-SE" i="0" dirty="0"/>
              <a:t>, </a:t>
            </a:r>
            <a:r>
              <a:rPr lang="sv-SE" i="0" dirty="0" err="1"/>
              <a:t>Denham</a:t>
            </a:r>
            <a:r>
              <a:rPr lang="sv-SE" i="0" dirty="0"/>
              <a:t>, WA, Australia, 10 </a:t>
            </a:r>
            <a:r>
              <a:rPr lang="sv-SE" i="0" dirty="0" err="1"/>
              <a:t>January</a:t>
            </a:r>
            <a:r>
              <a:rPr lang="sv-SE" i="0" dirty="0"/>
              <a:t> 2018</a:t>
            </a:r>
            <a:endParaRPr lang="en-US" i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96" y="2983367"/>
            <a:ext cx="8454021" cy="3234267"/>
          </a:xfrm>
        </p:spPr>
        <p:txBody>
          <a:bodyPr/>
          <a:lstStyle/>
          <a:p>
            <a:r>
              <a:rPr lang="en-GB" sz="4000" dirty="0"/>
              <a:t>GBIC2 – Realising the vision</a:t>
            </a:r>
            <a:br>
              <a:rPr lang="en-GB" sz="4000" dirty="0"/>
            </a:br>
            <a:endParaRPr lang="en-GB" sz="2800" dirty="0">
              <a:solidFill>
                <a:srgbClr val="3E9034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40597" y="6194979"/>
            <a:ext cx="8054116" cy="300502"/>
          </a:xfrm>
        </p:spPr>
        <p:txBody>
          <a:bodyPr/>
          <a:lstStyle/>
          <a:p>
            <a:r>
              <a:rPr lang="en-GB" dirty="0"/>
              <a:t>Donald Hobern, GBIF Executive Secretary</a:t>
            </a:r>
          </a:p>
        </p:txBody>
      </p:sp>
    </p:spTree>
    <p:extLst>
      <p:ext uri="{BB962C8B-B14F-4D97-AF65-F5344CB8AC3E}">
        <p14:creationId xmlns:p14="http://schemas.microsoft.com/office/powerpoint/2010/main" val="24599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481A769-B478-4398-95EE-F433F6769B3D}"/>
              </a:ext>
            </a:extLst>
          </p:cNvPr>
          <p:cNvGrpSpPr/>
          <p:nvPr/>
        </p:nvGrpSpPr>
        <p:grpSpPr>
          <a:xfrm>
            <a:off x="4053766" y="2781841"/>
            <a:ext cx="987616" cy="1516961"/>
            <a:chOff x="4053766" y="2781841"/>
            <a:chExt cx="987616" cy="1516961"/>
          </a:xfrm>
        </p:grpSpPr>
        <p:sp>
          <p:nvSpPr>
            <p:cNvPr id="96" name="Folded Corner 95"/>
            <p:cNvSpPr/>
            <p:nvPr/>
          </p:nvSpPr>
          <p:spPr>
            <a:xfrm>
              <a:off x="4053766" y="2781841"/>
              <a:ext cx="987616" cy="1516961"/>
            </a:xfrm>
            <a:prstGeom prst="foldedCorner">
              <a:avLst>
                <a:gd name="adj" fmla="val 23570"/>
              </a:avLst>
            </a:prstGeom>
            <a:ln w="12700">
              <a:solidFill>
                <a:srgbClr val="6D806A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239A31-997A-4178-8F2A-D330AEF28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5957" y="2855494"/>
              <a:ext cx="867658" cy="11724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>
            <a:normAutofit/>
          </a:bodyPr>
          <a:lstStyle/>
          <a:p>
            <a:r>
              <a:rPr lang="en-GB" dirty="0"/>
              <a:t>GBIC2: Coordinating </a:t>
            </a:r>
            <a:r>
              <a:rPr lang="en-GB" dirty="0" smtClean="0"/>
              <a:t>Joint Planning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3" name="Down Arrow 92"/>
          <p:cNvSpPr/>
          <p:nvPr/>
        </p:nvSpPr>
        <p:spPr>
          <a:xfrm rot="16200000">
            <a:off x="1475111" y="3224803"/>
            <a:ext cx="968884" cy="71207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D19042-F6E5-4CAA-AEDB-B7B43612F9A5}"/>
              </a:ext>
            </a:extLst>
          </p:cNvPr>
          <p:cNvGrpSpPr/>
          <p:nvPr/>
        </p:nvGrpSpPr>
        <p:grpSpPr>
          <a:xfrm>
            <a:off x="316342" y="849436"/>
            <a:ext cx="1139498" cy="5462806"/>
            <a:chOff x="316342" y="860672"/>
            <a:chExt cx="1139498" cy="5462806"/>
          </a:xfrm>
        </p:grpSpPr>
        <p:pic>
          <p:nvPicPr>
            <p:cNvPr id="121" name="Picture 120" descr="fitnessforuse.jpg">
              <a:extLst>
                <a:ext uri="{FF2B5EF4-FFF2-40B4-BE49-F238E27FC236}">
                  <a16:creationId xmlns:a16="http://schemas.microsoft.com/office/drawing/2014/main" id="{A7476610-F6CF-40FA-B884-B7E05B06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860672"/>
              <a:ext cx="524362" cy="524362"/>
            </a:xfrm>
            <a:prstGeom prst="rect">
              <a:avLst/>
            </a:prstGeom>
          </p:spPr>
        </p:pic>
        <p:pic>
          <p:nvPicPr>
            <p:cNvPr id="122" name="Picture 121" descr="multiscalespatialmodelling.jpg">
              <a:extLst>
                <a:ext uri="{FF2B5EF4-FFF2-40B4-BE49-F238E27FC236}">
                  <a16:creationId xmlns:a16="http://schemas.microsoft.com/office/drawing/2014/main" id="{915C82CD-988F-40D8-8641-1D8E731A9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3613597"/>
              <a:ext cx="532772" cy="532772"/>
            </a:xfrm>
            <a:prstGeom prst="rect">
              <a:avLst/>
            </a:prstGeom>
          </p:spPr>
        </p:pic>
        <p:pic>
          <p:nvPicPr>
            <p:cNvPr id="125" name="Picture 124" descr="taxonomicframework.jpg">
              <a:extLst>
                <a:ext uri="{FF2B5EF4-FFF2-40B4-BE49-F238E27FC236}">
                  <a16:creationId xmlns:a16="http://schemas.microsoft.com/office/drawing/2014/main" id="{39EBB7A4-7499-4439-B144-21376D321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1402847"/>
              <a:ext cx="524362" cy="524362"/>
            </a:xfrm>
            <a:prstGeom prst="rect">
              <a:avLst/>
            </a:prstGeom>
          </p:spPr>
        </p:pic>
        <p:pic>
          <p:nvPicPr>
            <p:cNvPr id="132" name="Picture 131" descr="trendsandpredictions.jpg">
              <a:extLst>
                <a:ext uri="{FF2B5EF4-FFF2-40B4-BE49-F238E27FC236}">
                  <a16:creationId xmlns:a16="http://schemas.microsoft.com/office/drawing/2014/main" id="{9ED53D07-5644-442C-A4A8-1D10B984C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4164182"/>
              <a:ext cx="524362" cy="524362"/>
            </a:xfrm>
            <a:prstGeom prst="rect">
              <a:avLst/>
            </a:prstGeom>
          </p:spPr>
        </p:pic>
        <p:pic>
          <p:nvPicPr>
            <p:cNvPr id="139" name="Picture 138" descr="integratedoccurencedata.jpg">
              <a:extLst>
                <a:ext uri="{FF2B5EF4-FFF2-40B4-BE49-F238E27FC236}">
                  <a16:creationId xmlns:a16="http://schemas.microsoft.com/office/drawing/2014/main" id="{E1178317-2603-42CD-B6CF-2543DD3D4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1945022"/>
              <a:ext cx="541182" cy="541182"/>
            </a:xfrm>
            <a:prstGeom prst="rect">
              <a:avLst/>
            </a:prstGeom>
          </p:spPr>
        </p:pic>
        <p:pic>
          <p:nvPicPr>
            <p:cNvPr id="146" name="Picture 145" descr="modellingbiologicalsystems.jpg">
              <a:extLst>
                <a:ext uri="{FF2B5EF4-FFF2-40B4-BE49-F238E27FC236}">
                  <a16:creationId xmlns:a16="http://schemas.microsoft.com/office/drawing/2014/main" id="{8E36F11F-7B4F-4293-9216-A62CC008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4706357"/>
              <a:ext cx="532772" cy="532772"/>
            </a:xfrm>
            <a:prstGeom prst="rect">
              <a:avLst/>
            </a:prstGeom>
          </p:spPr>
        </p:pic>
        <p:pic>
          <p:nvPicPr>
            <p:cNvPr id="158" name="Picture 157" descr="aggregatedspeciestraitdata.jpg">
              <a:extLst>
                <a:ext uri="{FF2B5EF4-FFF2-40B4-BE49-F238E27FC236}">
                  <a16:creationId xmlns:a16="http://schemas.microsoft.com/office/drawing/2014/main" id="{6AE0E71B-628B-41B1-86E1-BE15AA481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2504017"/>
              <a:ext cx="541182" cy="541182"/>
            </a:xfrm>
            <a:prstGeom prst="rect">
              <a:avLst/>
            </a:prstGeom>
          </p:spPr>
        </p:pic>
        <p:pic>
          <p:nvPicPr>
            <p:cNvPr id="165" name="Picture 164" descr="visualizationanddissemination.jpg">
              <a:extLst>
                <a:ext uri="{FF2B5EF4-FFF2-40B4-BE49-F238E27FC236}">
                  <a16:creationId xmlns:a16="http://schemas.microsoft.com/office/drawing/2014/main" id="{49A1C5BA-21A1-4C42-918E-3FB3FC46F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5256942"/>
              <a:ext cx="524362" cy="524362"/>
            </a:xfrm>
            <a:prstGeom prst="rect">
              <a:avLst/>
            </a:prstGeom>
          </p:spPr>
        </p:pic>
        <p:pic>
          <p:nvPicPr>
            <p:cNvPr id="166" name="Picture 165" descr="comprehensiveknowledgeaccess.jpg">
              <a:extLst>
                <a:ext uri="{FF2B5EF4-FFF2-40B4-BE49-F238E27FC236}">
                  <a16:creationId xmlns:a16="http://schemas.microsoft.com/office/drawing/2014/main" id="{AEC6356E-3CF5-46A6-9D72-1AC7FCFD3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3063012"/>
              <a:ext cx="532772" cy="532772"/>
            </a:xfrm>
            <a:prstGeom prst="rect">
              <a:avLst/>
            </a:prstGeom>
          </p:spPr>
        </p:pic>
        <p:pic>
          <p:nvPicPr>
            <p:cNvPr id="167" name="Picture 166" descr="prioritizingnewdatacapture.jpg">
              <a:extLst>
                <a:ext uri="{FF2B5EF4-FFF2-40B4-BE49-F238E27FC236}">
                  <a16:creationId xmlns:a16="http://schemas.microsoft.com/office/drawing/2014/main" id="{1BFED7C3-EB48-42B8-9619-A241CFA77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58" y="5799116"/>
              <a:ext cx="524362" cy="524362"/>
            </a:xfrm>
            <a:prstGeom prst="rect">
              <a:avLst/>
            </a:prstGeom>
          </p:spPr>
        </p:pic>
        <p:pic>
          <p:nvPicPr>
            <p:cNvPr id="168" name="Picture 167" descr="publishedmaterials.jpg">
              <a:extLst>
                <a:ext uri="{FF2B5EF4-FFF2-40B4-BE49-F238E27FC236}">
                  <a16:creationId xmlns:a16="http://schemas.microsoft.com/office/drawing/2014/main" id="{B94F2C5B-82FF-4488-B7D9-FCE71DEB1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83" y="3597642"/>
              <a:ext cx="508386" cy="508386"/>
            </a:xfrm>
            <a:prstGeom prst="rect">
              <a:avLst/>
            </a:prstGeom>
          </p:spPr>
        </p:pic>
        <p:pic>
          <p:nvPicPr>
            <p:cNvPr id="169" name="Picture 168" descr="openaccess.jpg">
              <a:extLst>
                <a:ext uri="{FF2B5EF4-FFF2-40B4-BE49-F238E27FC236}">
                  <a16:creationId xmlns:a16="http://schemas.microsoft.com/office/drawing/2014/main" id="{665BD65F-F9AC-4DE7-AFF1-BCADE0227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97" y="860672"/>
              <a:ext cx="528196" cy="528196"/>
            </a:xfrm>
            <a:prstGeom prst="rect">
              <a:avLst/>
            </a:prstGeom>
          </p:spPr>
        </p:pic>
        <p:pic>
          <p:nvPicPr>
            <p:cNvPr id="170" name="Picture 169" descr="collectionsandspecimens.jpg">
              <a:extLst>
                <a:ext uri="{FF2B5EF4-FFF2-40B4-BE49-F238E27FC236}">
                  <a16:creationId xmlns:a16="http://schemas.microsoft.com/office/drawing/2014/main" id="{5D5C9170-6966-49C6-BC1A-361DC7A66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56" y="4129787"/>
              <a:ext cx="532512" cy="532512"/>
            </a:xfrm>
            <a:prstGeom prst="rect">
              <a:avLst/>
            </a:prstGeom>
          </p:spPr>
        </p:pic>
        <p:pic>
          <p:nvPicPr>
            <p:cNvPr id="171" name="Picture 170" descr="datastandards.jpg">
              <a:extLst>
                <a:ext uri="{FF2B5EF4-FFF2-40B4-BE49-F238E27FC236}">
                  <a16:creationId xmlns:a16="http://schemas.microsoft.com/office/drawing/2014/main" id="{B9B94371-32B4-44FE-A0E7-46FAA3497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80" y="1412627"/>
              <a:ext cx="515420" cy="515420"/>
            </a:xfrm>
            <a:prstGeom prst="rect">
              <a:avLst/>
            </a:prstGeom>
          </p:spPr>
        </p:pic>
        <p:pic>
          <p:nvPicPr>
            <p:cNvPr id="172" name="Picture 171" descr="fieldsurveysandobservations.jpg">
              <a:extLst>
                <a:ext uri="{FF2B5EF4-FFF2-40B4-BE49-F238E27FC236}">
                  <a16:creationId xmlns:a16="http://schemas.microsoft.com/office/drawing/2014/main" id="{635451BB-B43C-4C1F-B942-1D23C032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42" y="4686058"/>
              <a:ext cx="524362" cy="524362"/>
            </a:xfrm>
            <a:prstGeom prst="rect">
              <a:avLst/>
            </a:prstGeom>
          </p:spPr>
        </p:pic>
        <p:pic>
          <p:nvPicPr>
            <p:cNvPr id="173" name="Picture 172" descr="persistentstorage.jpg">
              <a:extLst>
                <a:ext uri="{FF2B5EF4-FFF2-40B4-BE49-F238E27FC236}">
                  <a16:creationId xmlns:a16="http://schemas.microsoft.com/office/drawing/2014/main" id="{D53FD45C-8423-473F-9C14-1CBFA7714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11" y="1951806"/>
              <a:ext cx="515420" cy="515420"/>
            </a:xfrm>
            <a:prstGeom prst="rect">
              <a:avLst/>
            </a:prstGeom>
          </p:spPr>
        </p:pic>
        <p:pic>
          <p:nvPicPr>
            <p:cNvPr id="174" name="Picture 173" descr="sequencesandgenomes.jpg">
              <a:extLst>
                <a:ext uri="{FF2B5EF4-FFF2-40B4-BE49-F238E27FC236}">
                  <a16:creationId xmlns:a16="http://schemas.microsoft.com/office/drawing/2014/main" id="{B7B6F3A2-33A0-47C7-9430-817E4611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83" y="5234179"/>
              <a:ext cx="541182" cy="541182"/>
            </a:xfrm>
            <a:prstGeom prst="rect">
              <a:avLst/>
            </a:prstGeom>
          </p:spPr>
        </p:pic>
        <p:pic>
          <p:nvPicPr>
            <p:cNvPr id="175" name="Picture 174" descr="policyincentives.jpg">
              <a:extLst>
                <a:ext uri="{FF2B5EF4-FFF2-40B4-BE49-F238E27FC236}">
                  <a16:creationId xmlns:a16="http://schemas.microsoft.com/office/drawing/2014/main" id="{E555CD42-7F97-4B60-A278-BE5AC11A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04" y="2490985"/>
              <a:ext cx="532241" cy="532241"/>
            </a:xfrm>
            <a:prstGeom prst="rect">
              <a:avLst/>
            </a:prstGeom>
          </p:spPr>
        </p:pic>
        <p:pic>
          <p:nvPicPr>
            <p:cNvPr id="176" name="Picture 175" descr="automatedremotesensed.jpg">
              <a:extLst>
                <a:ext uri="{FF2B5EF4-FFF2-40B4-BE49-F238E27FC236}">
                  <a16:creationId xmlns:a16="http://schemas.microsoft.com/office/drawing/2014/main" id="{D09B06FA-1968-4BD5-9F98-B0C8B1E7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15" y="5799116"/>
              <a:ext cx="524362" cy="524362"/>
            </a:xfrm>
            <a:prstGeom prst="rect">
              <a:avLst/>
            </a:prstGeom>
          </p:spPr>
        </p:pic>
        <p:pic>
          <p:nvPicPr>
            <p:cNvPr id="177" name="Picture 176" descr="biodiversityknowledgenetwork.jpg">
              <a:extLst>
                <a:ext uri="{FF2B5EF4-FFF2-40B4-BE49-F238E27FC236}">
                  <a16:creationId xmlns:a16="http://schemas.microsoft.com/office/drawing/2014/main" id="{B222329A-7570-4CE4-8137-B6CA3F807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88" y="3046985"/>
              <a:ext cx="526898" cy="526898"/>
            </a:xfrm>
            <a:prstGeom prst="rect">
              <a:avLst/>
            </a:prstGeom>
          </p:spPr>
        </p:pic>
      </p:grpSp>
      <p:sp>
        <p:nvSpPr>
          <p:cNvPr id="5" name="Oval 4"/>
          <p:cNvSpPr/>
          <p:nvPr/>
        </p:nvSpPr>
        <p:spPr>
          <a:xfrm>
            <a:off x="2438401" y="869113"/>
            <a:ext cx="6486938" cy="5423452"/>
          </a:xfrm>
          <a:prstGeom prst="ellipse">
            <a:avLst/>
          </a:prstGeom>
          <a:noFill/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552451" y="2001868"/>
            <a:ext cx="6258838" cy="3285988"/>
          </a:xfrm>
          <a:prstGeom prst="ellipse">
            <a:avLst/>
          </a:prstGeom>
          <a:noFill/>
          <a:ln>
            <a:solidFill>
              <a:srgbClr val="6D806A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ight Arrow 87"/>
          <p:cNvSpPr/>
          <p:nvPr/>
        </p:nvSpPr>
        <p:spPr>
          <a:xfrm>
            <a:off x="3700285" y="3396321"/>
            <a:ext cx="288000" cy="288000"/>
          </a:xfrm>
          <a:prstGeom prst="rightArrow">
            <a:avLst/>
          </a:prstGeom>
          <a:solidFill>
            <a:srgbClr val="6D806A">
              <a:alpha val="69804"/>
            </a:srgbClr>
          </a:solidFill>
          <a:ln>
            <a:solidFill>
              <a:srgbClr val="6D806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4392959" y="5462299"/>
            <a:ext cx="2577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Coordinating Mechanism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3963710" y="5299709"/>
            <a:ext cx="3436320" cy="276999"/>
            <a:chOff x="4254591" y="4672928"/>
            <a:chExt cx="3436320" cy="276999"/>
          </a:xfrm>
        </p:grpSpPr>
        <p:sp>
          <p:nvSpPr>
            <p:cNvPr id="108" name="Rectangle 107"/>
            <p:cNvSpPr/>
            <p:nvPr/>
          </p:nvSpPr>
          <p:spPr>
            <a:xfrm>
              <a:off x="4254591" y="4672928"/>
              <a:ext cx="9492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i="1" dirty="0">
                  <a:solidFill>
                    <a:schemeClr val="accent6">
                      <a:lumMod val="75000"/>
                    </a:schemeClr>
                  </a:solidFill>
                </a:rPr>
                <a:t>Governance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495967" y="4672928"/>
              <a:ext cx="11949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i="1" dirty="0">
                  <a:solidFill>
                    <a:schemeClr val="accent6">
                      <a:lumMod val="75000"/>
                    </a:schemeClr>
                  </a:solidFill>
                </a:rPr>
                <a:t>Communication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215385" y="4672928"/>
              <a:ext cx="13164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i="1" dirty="0">
                  <a:solidFill>
                    <a:schemeClr val="accent6">
                      <a:lumMod val="75000"/>
                    </a:schemeClr>
                  </a:solidFill>
                </a:rPr>
                <a:t>Technical Support</a:t>
              </a: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4703204" y="5735520"/>
            <a:ext cx="1957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6">
                    <a:lumMod val="75000"/>
                  </a:schemeClr>
                </a:solidFill>
              </a:rPr>
              <a:t>Funding and  Sustainability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148583" y="5911757"/>
            <a:ext cx="10665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6">
                    <a:lumMod val="75000"/>
                  </a:schemeClr>
                </a:solidFill>
              </a:rPr>
              <a:t>Best Practices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817136" y="1225180"/>
            <a:ext cx="433760" cy="419848"/>
            <a:chOff x="5789573" y="1111603"/>
            <a:chExt cx="433760" cy="419848"/>
          </a:xfrm>
        </p:grpSpPr>
        <p:sp>
          <p:nvSpPr>
            <p:cNvPr id="94" name="Flowchart: Delay 93"/>
            <p:cNvSpPr/>
            <p:nvPr/>
          </p:nvSpPr>
          <p:spPr>
            <a:xfrm rot="16200000">
              <a:off x="5920601" y="1206538"/>
              <a:ext cx="171704" cy="209528"/>
            </a:xfrm>
            <a:prstGeom prst="flowChartDelay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/>
            <p:cNvSpPr/>
            <p:nvPr/>
          </p:nvSpPr>
          <p:spPr>
            <a:xfrm>
              <a:off x="5947638" y="1111603"/>
              <a:ext cx="117630" cy="11384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Flowchart: Delay 99"/>
            <p:cNvSpPr/>
            <p:nvPr/>
          </p:nvSpPr>
          <p:spPr>
            <a:xfrm rot="16200000">
              <a:off x="5808485" y="1340835"/>
              <a:ext cx="171704" cy="209528"/>
            </a:xfrm>
            <a:prstGeom prst="flowChartDelay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/>
            <p:cNvSpPr/>
            <p:nvPr/>
          </p:nvSpPr>
          <p:spPr>
            <a:xfrm>
              <a:off x="5835522" y="1245899"/>
              <a:ext cx="117630" cy="11384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Flowchart: Delay 101"/>
            <p:cNvSpPr/>
            <p:nvPr/>
          </p:nvSpPr>
          <p:spPr>
            <a:xfrm rot="16200000">
              <a:off x="6032717" y="1340835"/>
              <a:ext cx="171704" cy="209528"/>
            </a:xfrm>
            <a:prstGeom prst="flowChartDelay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/>
            <p:cNvSpPr/>
            <p:nvPr/>
          </p:nvSpPr>
          <p:spPr>
            <a:xfrm>
              <a:off x="6059754" y="1245899"/>
              <a:ext cx="117630" cy="1138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4866654" y="1209219"/>
            <a:ext cx="1021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6">
                    <a:lumMod val="75000"/>
                  </a:schemeClr>
                </a:solidFill>
              </a:rPr>
              <a:t>Coordination</a:t>
            </a:r>
          </a:p>
          <a:p>
            <a:pPr algn="ctr"/>
            <a:r>
              <a:rPr lang="en-GB" sz="1200" b="1" i="1" dirty="0">
                <a:solidFill>
                  <a:schemeClr val="accent6">
                    <a:lumMod val="75000"/>
                  </a:schemeClr>
                </a:solidFill>
              </a:rPr>
              <a:t>Team</a:t>
            </a:r>
          </a:p>
        </p:txBody>
      </p:sp>
      <p:sp>
        <p:nvSpPr>
          <p:cNvPr id="120" name="Oval 119"/>
          <p:cNvSpPr/>
          <p:nvPr/>
        </p:nvSpPr>
        <p:spPr>
          <a:xfrm>
            <a:off x="4745870" y="1040114"/>
            <a:ext cx="1872000" cy="81625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/>
          <p:cNvGrpSpPr/>
          <p:nvPr/>
        </p:nvGrpSpPr>
        <p:grpSpPr>
          <a:xfrm>
            <a:off x="5335417" y="2796118"/>
            <a:ext cx="1552107" cy="1488406"/>
            <a:chOff x="5840499" y="2539409"/>
            <a:chExt cx="1552107" cy="1488406"/>
          </a:xfrm>
        </p:grpSpPr>
        <p:grpSp>
          <p:nvGrpSpPr>
            <p:cNvPr id="98" name="Group 97"/>
            <p:cNvGrpSpPr/>
            <p:nvPr/>
          </p:nvGrpSpPr>
          <p:grpSpPr>
            <a:xfrm>
              <a:off x="6293989" y="3071702"/>
              <a:ext cx="645126" cy="502360"/>
              <a:chOff x="4405305" y="1885156"/>
              <a:chExt cx="1671638" cy="1281910"/>
            </a:xfrm>
          </p:grpSpPr>
          <p:sp>
            <p:nvSpPr>
              <p:cNvPr id="99" name="Flowchart: Delay 98"/>
              <p:cNvSpPr/>
              <p:nvPr/>
            </p:nvSpPr>
            <p:spPr>
              <a:xfrm rot="16200000">
                <a:off x="5022050" y="2123281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5088725" y="1885156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Flowchart: Delay 104"/>
              <p:cNvSpPr/>
              <p:nvPr/>
            </p:nvSpPr>
            <p:spPr>
              <a:xfrm rot="16200000">
                <a:off x="4457692" y="2312197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524370" y="2074069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Flowchart: Delay 114"/>
              <p:cNvSpPr/>
              <p:nvPr/>
            </p:nvSpPr>
            <p:spPr>
              <a:xfrm rot="16200000">
                <a:off x="5586406" y="2312197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653081" y="2074069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Flowchart: Delay 116"/>
              <p:cNvSpPr/>
              <p:nvPr/>
            </p:nvSpPr>
            <p:spPr>
              <a:xfrm rot="16200000">
                <a:off x="4731538" y="2676529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4798213" y="2438402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Flowchart: Delay 118"/>
              <p:cNvSpPr/>
              <p:nvPr/>
            </p:nvSpPr>
            <p:spPr>
              <a:xfrm rot="16200000">
                <a:off x="5312560" y="2676529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5379243" y="2438399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840499" y="2539409"/>
              <a:ext cx="1552107" cy="1488406"/>
              <a:chOff x="5840499" y="2539409"/>
              <a:chExt cx="1552107" cy="148840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958605" y="2547849"/>
                <a:ext cx="433760" cy="419848"/>
                <a:chOff x="6824016" y="2417465"/>
                <a:chExt cx="433760" cy="419848"/>
              </a:xfrm>
            </p:grpSpPr>
            <p:sp>
              <p:nvSpPr>
                <p:cNvPr id="126" name="Flowchart: Delay 125"/>
                <p:cNvSpPr/>
                <p:nvPr/>
              </p:nvSpPr>
              <p:spPr>
                <a:xfrm rot="16200000">
                  <a:off x="6955044" y="2512400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6982081" y="2417465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8" name="Flowchart: Delay 127"/>
                <p:cNvSpPr/>
                <p:nvPr/>
              </p:nvSpPr>
              <p:spPr>
                <a:xfrm rot="16200000">
                  <a:off x="6842928" y="2646697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6869965" y="2551761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0" name="Flowchart: Delay 129"/>
                <p:cNvSpPr/>
                <p:nvPr/>
              </p:nvSpPr>
              <p:spPr>
                <a:xfrm rot="16200000">
                  <a:off x="7067160" y="2646697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7094197" y="2551761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5841765" y="2539409"/>
                <a:ext cx="433760" cy="419848"/>
                <a:chOff x="5792066" y="2398760"/>
                <a:chExt cx="433760" cy="419848"/>
              </a:xfrm>
            </p:grpSpPr>
            <p:sp>
              <p:nvSpPr>
                <p:cNvPr id="133" name="Flowchart: Delay 132"/>
                <p:cNvSpPr/>
                <p:nvPr/>
              </p:nvSpPr>
              <p:spPr>
                <a:xfrm rot="16200000">
                  <a:off x="5923094" y="2493695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5950131" y="2398760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5" name="Flowchart: Delay 134"/>
                <p:cNvSpPr/>
                <p:nvPr/>
              </p:nvSpPr>
              <p:spPr>
                <a:xfrm rot="16200000">
                  <a:off x="5810978" y="2627992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5838015" y="2533056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Flowchart: Delay 136"/>
                <p:cNvSpPr/>
                <p:nvPr/>
              </p:nvSpPr>
              <p:spPr>
                <a:xfrm rot="16200000">
                  <a:off x="6035210" y="2627992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6062247" y="2533056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5840499" y="3605094"/>
                <a:ext cx="433760" cy="419848"/>
                <a:chOff x="5807107" y="3786333"/>
                <a:chExt cx="433760" cy="419848"/>
              </a:xfrm>
            </p:grpSpPr>
            <p:sp>
              <p:nvSpPr>
                <p:cNvPr id="140" name="Flowchart: Delay 139"/>
                <p:cNvSpPr/>
                <p:nvPr/>
              </p:nvSpPr>
              <p:spPr>
                <a:xfrm rot="16200000">
                  <a:off x="5938135" y="3881268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5965172" y="3786333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Flowchart: Delay 141"/>
                <p:cNvSpPr/>
                <p:nvPr/>
              </p:nvSpPr>
              <p:spPr>
                <a:xfrm rot="16200000">
                  <a:off x="5826019" y="4015565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5853056" y="3920629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Flowchart: Delay 143"/>
                <p:cNvSpPr/>
                <p:nvPr/>
              </p:nvSpPr>
              <p:spPr>
                <a:xfrm rot="16200000">
                  <a:off x="6050251" y="4015565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6077288" y="3920629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6958846" y="3607967"/>
                <a:ext cx="433760" cy="419848"/>
                <a:chOff x="6864750" y="3758095"/>
                <a:chExt cx="433760" cy="419848"/>
              </a:xfrm>
            </p:grpSpPr>
            <p:sp>
              <p:nvSpPr>
                <p:cNvPr id="147" name="Flowchart: Delay 146"/>
                <p:cNvSpPr/>
                <p:nvPr/>
              </p:nvSpPr>
              <p:spPr>
                <a:xfrm rot="16200000">
                  <a:off x="6995778" y="3853030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7022815" y="3758095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9" name="Flowchart: Delay 148"/>
                <p:cNvSpPr/>
                <p:nvPr/>
              </p:nvSpPr>
              <p:spPr>
                <a:xfrm rot="16200000">
                  <a:off x="6883662" y="3987327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6910699" y="3892391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Flowchart: Delay 150"/>
                <p:cNvSpPr/>
                <p:nvPr/>
              </p:nvSpPr>
              <p:spPr>
                <a:xfrm rot="16200000">
                  <a:off x="7107894" y="3987327"/>
                  <a:ext cx="171704" cy="209528"/>
                </a:xfrm>
                <a:prstGeom prst="flowChartDelay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7134931" y="3892391"/>
                  <a:ext cx="117630" cy="11384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25" name="Straight Arrow Connector 24"/>
            <p:cNvCxnSpPr/>
            <p:nvPr/>
          </p:nvCxnSpPr>
          <p:spPr>
            <a:xfrm flipH="1" flipV="1">
              <a:off x="6279323" y="2998110"/>
              <a:ext cx="172636" cy="115421"/>
            </a:xfrm>
            <a:prstGeom prst="straightConnector1">
              <a:avLst/>
            </a:prstGeom>
            <a:ln>
              <a:solidFill>
                <a:srgbClr val="6D806A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H="1">
              <a:off x="6279323" y="3626414"/>
              <a:ext cx="172636" cy="115421"/>
            </a:xfrm>
            <a:prstGeom prst="straightConnector1">
              <a:avLst/>
            </a:prstGeom>
            <a:ln>
              <a:solidFill>
                <a:srgbClr val="6D806A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flipV="1">
              <a:off x="6785139" y="2998110"/>
              <a:ext cx="172636" cy="115421"/>
            </a:xfrm>
            <a:prstGeom prst="straightConnector1">
              <a:avLst/>
            </a:prstGeom>
            <a:ln>
              <a:solidFill>
                <a:srgbClr val="6D806A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6785139" y="3626414"/>
              <a:ext cx="172636" cy="115421"/>
            </a:xfrm>
            <a:prstGeom prst="straightConnector1">
              <a:avLst/>
            </a:prstGeom>
            <a:ln>
              <a:solidFill>
                <a:srgbClr val="6D806A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Right Arrow 155"/>
          <p:cNvSpPr/>
          <p:nvPr/>
        </p:nvSpPr>
        <p:spPr>
          <a:xfrm>
            <a:off x="5123668" y="3396321"/>
            <a:ext cx="288000" cy="288000"/>
          </a:xfrm>
          <a:prstGeom prst="rightArrow">
            <a:avLst/>
          </a:prstGeom>
          <a:solidFill>
            <a:srgbClr val="6D806A">
              <a:alpha val="69804"/>
            </a:srgbClr>
          </a:solidFill>
          <a:ln>
            <a:solidFill>
              <a:srgbClr val="6D806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ight Arrow 156"/>
          <p:cNvSpPr/>
          <p:nvPr/>
        </p:nvSpPr>
        <p:spPr>
          <a:xfrm>
            <a:off x="6797638" y="3396321"/>
            <a:ext cx="288000" cy="288000"/>
          </a:xfrm>
          <a:prstGeom prst="rightArrow">
            <a:avLst/>
          </a:prstGeom>
          <a:solidFill>
            <a:srgbClr val="6D806A">
              <a:alpha val="69804"/>
            </a:srgbClr>
          </a:solidFill>
          <a:ln>
            <a:solidFill>
              <a:srgbClr val="6D806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urved Connector 62"/>
          <p:cNvCxnSpPr>
            <a:cxnSpLocks/>
            <a:stCxn id="120" idx="2"/>
            <a:endCxn id="84" idx="1"/>
          </p:cNvCxnSpPr>
          <p:nvPr/>
        </p:nvCxnSpPr>
        <p:spPr>
          <a:xfrm rot="10800000" flipV="1">
            <a:off x="3469038" y="1448242"/>
            <a:ext cx="1276833" cy="1034848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4490390" y="2081823"/>
            <a:ext cx="217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6D806A"/>
                </a:solidFill>
              </a:rPr>
              <a:t>Consultation Process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5A129F-D44C-4F76-98FF-CDC431D3944B}"/>
              </a:ext>
            </a:extLst>
          </p:cNvPr>
          <p:cNvGrpSpPr/>
          <p:nvPr/>
        </p:nvGrpSpPr>
        <p:grpSpPr>
          <a:xfrm>
            <a:off x="2924974" y="3231647"/>
            <a:ext cx="645126" cy="968527"/>
            <a:chOff x="3713480" y="3087646"/>
            <a:chExt cx="645126" cy="968527"/>
          </a:xfrm>
        </p:grpSpPr>
        <p:grpSp>
          <p:nvGrpSpPr>
            <p:cNvPr id="39" name="Group 38"/>
            <p:cNvGrpSpPr/>
            <p:nvPr/>
          </p:nvGrpSpPr>
          <p:grpSpPr>
            <a:xfrm>
              <a:off x="3713480" y="3087646"/>
              <a:ext cx="645126" cy="502360"/>
              <a:chOff x="4405305" y="1885156"/>
              <a:chExt cx="1671638" cy="1281910"/>
            </a:xfrm>
          </p:grpSpPr>
          <p:sp>
            <p:nvSpPr>
              <p:cNvPr id="40" name="Flowchart: Delay 39"/>
              <p:cNvSpPr/>
              <p:nvPr/>
            </p:nvSpPr>
            <p:spPr>
              <a:xfrm rot="16200000">
                <a:off x="5022050" y="2123281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088725" y="1885156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lowchart: Delay 41"/>
              <p:cNvSpPr/>
              <p:nvPr/>
            </p:nvSpPr>
            <p:spPr>
              <a:xfrm rot="16200000">
                <a:off x="4457692" y="2312197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524370" y="2074069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lowchart: Delay 43"/>
              <p:cNvSpPr/>
              <p:nvPr/>
            </p:nvSpPr>
            <p:spPr>
              <a:xfrm rot="16200000">
                <a:off x="5586406" y="2312197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653081" y="2074069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lowchart: Delay 45"/>
              <p:cNvSpPr/>
              <p:nvPr/>
            </p:nvSpPr>
            <p:spPr>
              <a:xfrm rot="16200000">
                <a:off x="4731538" y="2676529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798213" y="2438402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Flowchart: Delay 47"/>
              <p:cNvSpPr/>
              <p:nvPr/>
            </p:nvSpPr>
            <p:spPr>
              <a:xfrm rot="16200000">
                <a:off x="5312560" y="2676529"/>
                <a:ext cx="438150" cy="542924"/>
              </a:xfrm>
              <a:prstGeom prst="flowChartDelay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379243" y="2438399"/>
                <a:ext cx="304800" cy="290512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3764977" y="3625286"/>
              <a:ext cx="55976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100" b="1" i="1" dirty="0">
                  <a:solidFill>
                    <a:srgbClr val="6D806A"/>
                  </a:solidFill>
                </a:rPr>
                <a:t>Expert</a:t>
              </a:r>
            </a:p>
            <a:p>
              <a:pPr algn="ctr"/>
              <a:r>
                <a:rPr lang="en-GB" sz="1100" b="1" i="1" dirty="0">
                  <a:solidFill>
                    <a:srgbClr val="6D806A"/>
                  </a:solidFill>
                </a:rPr>
                <a:t>Group</a:t>
              </a:r>
            </a:p>
          </p:txBody>
        </p:sp>
      </p:grpSp>
      <p:sp>
        <p:nvSpPr>
          <p:cNvPr id="161" name="Rectangle 160"/>
          <p:cNvSpPr/>
          <p:nvPr/>
        </p:nvSpPr>
        <p:spPr>
          <a:xfrm>
            <a:off x="3750759" y="1772670"/>
            <a:ext cx="8595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b="1" dirty="0">
                <a:solidFill>
                  <a:schemeClr val="accent6">
                    <a:lumMod val="75000"/>
                  </a:schemeClr>
                </a:solidFill>
              </a:rPr>
              <a:t>Coordinates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4173914" y="4351125"/>
            <a:ext cx="7473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b="1" i="1" dirty="0">
                <a:solidFill>
                  <a:srgbClr val="6D806A"/>
                </a:solidFill>
              </a:rPr>
              <a:t>Draft</a:t>
            </a:r>
          </a:p>
          <a:p>
            <a:pPr algn="ctr"/>
            <a:r>
              <a:rPr lang="en-GB" sz="1100" b="1" i="1" dirty="0">
                <a:solidFill>
                  <a:srgbClr val="6D806A"/>
                </a:solidFill>
              </a:rPr>
              <a:t>Roadmap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555278" y="4351125"/>
            <a:ext cx="9268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b="1" i="1" dirty="0">
                <a:solidFill>
                  <a:srgbClr val="6D806A"/>
                </a:solidFill>
              </a:rPr>
              <a:t>Wide</a:t>
            </a:r>
          </a:p>
          <a:p>
            <a:pPr algn="ctr"/>
            <a:r>
              <a:rPr lang="en-GB" sz="1100" b="1" i="1" dirty="0">
                <a:solidFill>
                  <a:srgbClr val="6D806A"/>
                </a:solidFill>
              </a:rPr>
              <a:t>Consultation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7306407" y="4351125"/>
            <a:ext cx="7473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b="1" i="1" dirty="0">
                <a:solidFill>
                  <a:srgbClr val="6D806A"/>
                </a:solidFill>
              </a:rPr>
              <a:t>Agreed</a:t>
            </a:r>
          </a:p>
          <a:p>
            <a:pPr algn="ctr"/>
            <a:r>
              <a:rPr lang="en-GB" sz="1100" b="1" i="1" dirty="0">
                <a:solidFill>
                  <a:srgbClr val="6D806A"/>
                </a:solidFill>
              </a:rPr>
              <a:t>Roadmap</a:t>
            </a:r>
          </a:p>
        </p:txBody>
      </p:sp>
      <p:pic>
        <p:nvPicPr>
          <p:cNvPr id="178" name="Picture 177" descr="biodiversityknowledgenetwork.jpg">
            <a:extLst>
              <a:ext uri="{FF2B5EF4-FFF2-40B4-BE49-F238E27FC236}">
                <a16:creationId xmlns:a16="http://schemas.microsoft.com/office/drawing/2014/main" id="{CBC0259F-0460-4080-B881-0FF80C9DB1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36" y="1863542"/>
            <a:ext cx="661334" cy="66133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83CDD0E-0402-43EA-BD52-55848EE15ECB}"/>
              </a:ext>
            </a:extLst>
          </p:cNvPr>
          <p:cNvGrpSpPr/>
          <p:nvPr/>
        </p:nvGrpSpPr>
        <p:grpSpPr>
          <a:xfrm>
            <a:off x="7186259" y="2781841"/>
            <a:ext cx="987616" cy="1516961"/>
            <a:chOff x="7186259" y="2781841"/>
            <a:chExt cx="987616" cy="1516961"/>
          </a:xfrm>
        </p:grpSpPr>
        <p:sp>
          <p:nvSpPr>
            <p:cNvPr id="320" name="Folded Corner 95">
              <a:extLst>
                <a:ext uri="{FF2B5EF4-FFF2-40B4-BE49-F238E27FC236}">
                  <a16:creationId xmlns:a16="http://schemas.microsoft.com/office/drawing/2014/main" id="{F14CB54B-931C-4962-A1FA-A71EDB0549A1}"/>
                </a:ext>
              </a:extLst>
            </p:cNvPr>
            <p:cNvSpPr/>
            <p:nvPr/>
          </p:nvSpPr>
          <p:spPr>
            <a:xfrm>
              <a:off x="7186259" y="2781841"/>
              <a:ext cx="987616" cy="1516961"/>
            </a:xfrm>
            <a:prstGeom prst="foldedCorner">
              <a:avLst>
                <a:gd name="adj" fmla="val 23570"/>
              </a:avLst>
            </a:prstGeom>
            <a:ln w="12700">
              <a:solidFill>
                <a:srgbClr val="6D806A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1" name="Picture 320">
              <a:extLst>
                <a:ext uri="{FF2B5EF4-FFF2-40B4-BE49-F238E27FC236}">
                  <a16:creationId xmlns:a16="http://schemas.microsoft.com/office/drawing/2014/main" id="{26A716CC-4508-484A-9284-2BE70B7B5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67645" y="2889777"/>
              <a:ext cx="828262" cy="123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349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Investment priorities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936703"/>
            <a:ext cx="3564000" cy="4612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17" y="1222770"/>
            <a:ext cx="3564000" cy="4612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09" y="1508837"/>
            <a:ext cx="3564000" cy="4612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00" y="1794903"/>
            <a:ext cx="3564000" cy="46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0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837" y="6503248"/>
            <a:ext cx="7156324" cy="383119"/>
          </a:xfrm>
        </p:spPr>
        <p:txBody>
          <a:bodyPr/>
          <a:lstStyle/>
          <a:p>
            <a:r>
              <a:rPr lang="en-AU" dirty="0"/>
              <a:t>Translation icon: </a:t>
            </a:r>
            <a:r>
              <a:rPr lang="en-AU" dirty="0" err="1">
                <a:hlinkClick r:id="rId3"/>
              </a:rPr>
              <a:t>Mgalloway</a:t>
            </a:r>
            <a:r>
              <a:rPr lang="en-AU" dirty="0"/>
              <a:t> / </a:t>
            </a:r>
            <a:r>
              <a:rPr lang="en-GB" dirty="0">
                <a:hlinkClick r:id="rId4"/>
              </a:rPr>
              <a:t>CC-BY-SA-3.0</a:t>
            </a:r>
            <a:r>
              <a:rPr lang="en-GB" dirty="0"/>
              <a:t>  -  Bullet list icon: </a:t>
            </a:r>
            <a:r>
              <a:rPr lang="en-GB" dirty="0">
                <a:hlinkClick r:id="rId5"/>
              </a:rPr>
              <a:t>Chameleon Design, IN</a:t>
            </a:r>
            <a:r>
              <a:rPr lang="en-GB" dirty="0"/>
              <a:t> / </a:t>
            </a:r>
            <a:r>
              <a:rPr lang="en-GB" dirty="0">
                <a:hlinkClick r:id="rId6"/>
              </a:rPr>
              <a:t>CC-BY-3.0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455043" y="965212"/>
            <a:ext cx="6486938" cy="5294890"/>
          </a:xfrm>
          <a:prstGeom prst="ellipse">
            <a:avLst/>
          </a:prstGeom>
          <a:noFill/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C2D68BBB-DBBA-4442-97AE-334012D85547}"/>
              </a:ext>
            </a:extLst>
          </p:cNvPr>
          <p:cNvGrpSpPr/>
          <p:nvPr/>
        </p:nvGrpSpPr>
        <p:grpSpPr>
          <a:xfrm>
            <a:off x="3762512" y="2963712"/>
            <a:ext cx="1872000" cy="816255"/>
            <a:chOff x="3762512" y="1136213"/>
            <a:chExt cx="1872000" cy="816255"/>
          </a:xfrm>
        </p:grpSpPr>
        <p:grpSp>
          <p:nvGrpSpPr>
            <p:cNvPr id="106" name="Group 105"/>
            <p:cNvGrpSpPr/>
            <p:nvPr/>
          </p:nvGrpSpPr>
          <p:grpSpPr>
            <a:xfrm>
              <a:off x="4814571" y="1321279"/>
              <a:ext cx="433760" cy="419848"/>
              <a:chOff x="6012103" y="1111603"/>
              <a:chExt cx="433760" cy="419848"/>
            </a:xfrm>
          </p:grpSpPr>
          <p:sp>
            <p:nvSpPr>
              <p:cNvPr id="94" name="Flowchart: Delay 93"/>
              <p:cNvSpPr/>
              <p:nvPr/>
            </p:nvSpPr>
            <p:spPr>
              <a:xfrm rot="16200000">
                <a:off x="6143131" y="1206538"/>
                <a:ext cx="171704" cy="209528"/>
              </a:xfrm>
              <a:prstGeom prst="flowChartDelay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170168" y="1111603"/>
                <a:ext cx="117630" cy="113847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Flowchart: Delay 99"/>
              <p:cNvSpPr/>
              <p:nvPr/>
            </p:nvSpPr>
            <p:spPr>
              <a:xfrm rot="16200000">
                <a:off x="6031015" y="1340835"/>
                <a:ext cx="171704" cy="209528"/>
              </a:xfrm>
              <a:prstGeom prst="flowChartDelay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058052" y="1245899"/>
                <a:ext cx="117630" cy="113847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Flowchart: Delay 101"/>
              <p:cNvSpPr/>
              <p:nvPr/>
            </p:nvSpPr>
            <p:spPr>
              <a:xfrm rot="16200000">
                <a:off x="6255247" y="1340835"/>
                <a:ext cx="171704" cy="209528"/>
              </a:xfrm>
              <a:prstGeom prst="flowChartDelay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282284" y="1245899"/>
                <a:ext cx="117630" cy="1138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3" name="Rectangle 112"/>
            <p:cNvSpPr/>
            <p:nvPr/>
          </p:nvSpPr>
          <p:spPr>
            <a:xfrm>
              <a:off x="3916641" y="1305318"/>
              <a:ext cx="1021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i="1" dirty="0">
                  <a:solidFill>
                    <a:schemeClr val="accent6">
                      <a:lumMod val="75000"/>
                    </a:schemeClr>
                  </a:solidFill>
                </a:rPr>
                <a:t>Coordination</a:t>
              </a:r>
            </a:p>
            <a:p>
              <a:pPr algn="ctr"/>
              <a:r>
                <a:rPr lang="en-GB" sz="1200" b="1" i="1" dirty="0">
                  <a:solidFill>
                    <a:schemeClr val="accent6">
                      <a:lumMod val="75000"/>
                    </a:schemeClr>
                  </a:solidFill>
                </a:rPr>
                <a:t>Team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3762512" y="1136213"/>
              <a:ext cx="1872000" cy="816255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3" name="Curved Connector 62"/>
          <p:cNvCxnSpPr>
            <a:cxnSpLocks/>
            <a:stCxn id="120" idx="2"/>
            <a:endCxn id="1040" idx="2"/>
          </p:cNvCxnSpPr>
          <p:nvPr/>
        </p:nvCxnSpPr>
        <p:spPr>
          <a:xfrm rot="10800000">
            <a:off x="3298330" y="2564158"/>
            <a:ext cx="464182" cy="807682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Rectangle 163"/>
          <p:cNvSpPr/>
          <p:nvPr/>
        </p:nvSpPr>
        <p:spPr>
          <a:xfrm>
            <a:off x="3757818" y="5800278"/>
            <a:ext cx="18766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i="1" dirty="0">
                <a:solidFill>
                  <a:srgbClr val="6D806A"/>
                </a:solidFill>
              </a:rPr>
              <a:t>Agreed Roadmaps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3CDD0E-0402-43EA-BD52-55848EE15ECB}"/>
              </a:ext>
            </a:extLst>
          </p:cNvPr>
          <p:cNvGrpSpPr/>
          <p:nvPr/>
        </p:nvGrpSpPr>
        <p:grpSpPr>
          <a:xfrm>
            <a:off x="2351035" y="3877064"/>
            <a:ext cx="987616" cy="1516961"/>
            <a:chOff x="7186259" y="2781841"/>
            <a:chExt cx="987616" cy="1516961"/>
          </a:xfrm>
        </p:grpSpPr>
        <p:sp>
          <p:nvSpPr>
            <p:cNvPr id="320" name="Folded Corner 95">
              <a:extLst>
                <a:ext uri="{FF2B5EF4-FFF2-40B4-BE49-F238E27FC236}">
                  <a16:creationId xmlns:a16="http://schemas.microsoft.com/office/drawing/2014/main" id="{F14CB54B-931C-4962-A1FA-A71EDB0549A1}"/>
                </a:ext>
              </a:extLst>
            </p:cNvPr>
            <p:cNvSpPr/>
            <p:nvPr/>
          </p:nvSpPr>
          <p:spPr>
            <a:xfrm>
              <a:off x="7186259" y="2781841"/>
              <a:ext cx="987616" cy="1516961"/>
            </a:xfrm>
            <a:prstGeom prst="foldedCorner">
              <a:avLst>
                <a:gd name="adj" fmla="val 23570"/>
              </a:avLst>
            </a:prstGeom>
            <a:ln w="12700">
              <a:solidFill>
                <a:srgbClr val="6D806A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1" name="Picture 320">
              <a:extLst>
                <a:ext uri="{FF2B5EF4-FFF2-40B4-BE49-F238E27FC236}">
                  <a16:creationId xmlns:a16="http://schemas.microsoft.com/office/drawing/2014/main" id="{26A716CC-4508-484A-9284-2BE70B7B5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7645" y="2889777"/>
              <a:ext cx="828262" cy="12312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8E79C8-053A-40AE-8CBD-6927B50A178C}"/>
              </a:ext>
            </a:extLst>
          </p:cNvPr>
          <p:cNvGrpSpPr/>
          <p:nvPr/>
        </p:nvGrpSpPr>
        <p:grpSpPr>
          <a:xfrm>
            <a:off x="3586815" y="4281094"/>
            <a:ext cx="987616" cy="1516961"/>
            <a:chOff x="6132709" y="2536675"/>
            <a:chExt cx="987616" cy="1516961"/>
          </a:xfrm>
        </p:grpSpPr>
        <p:sp>
          <p:nvSpPr>
            <p:cNvPr id="179" name="Folded Corner 95">
              <a:extLst>
                <a:ext uri="{FF2B5EF4-FFF2-40B4-BE49-F238E27FC236}">
                  <a16:creationId xmlns:a16="http://schemas.microsoft.com/office/drawing/2014/main" id="{298C91C6-6AAD-4C9B-AB8A-079A275970BE}"/>
                </a:ext>
              </a:extLst>
            </p:cNvPr>
            <p:cNvSpPr/>
            <p:nvPr/>
          </p:nvSpPr>
          <p:spPr>
            <a:xfrm>
              <a:off x="6132709" y="2536675"/>
              <a:ext cx="987616" cy="1516961"/>
            </a:xfrm>
            <a:prstGeom prst="foldedCorner">
              <a:avLst>
                <a:gd name="adj" fmla="val 23570"/>
              </a:avLst>
            </a:prstGeom>
            <a:ln w="12700">
              <a:solidFill>
                <a:srgbClr val="745480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45480"/>
                </a:solidFill>
              </a:endParaRP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BC1B8F7F-BD5B-4CD7-92BF-48CE71BED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5543" y="2655524"/>
              <a:ext cx="837551" cy="12312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B0EAAAB-C90E-44DC-AE51-EE822E255FDC}"/>
              </a:ext>
            </a:extLst>
          </p:cNvPr>
          <p:cNvGrpSpPr/>
          <p:nvPr/>
        </p:nvGrpSpPr>
        <p:grpSpPr>
          <a:xfrm>
            <a:off x="4822595" y="4281094"/>
            <a:ext cx="987616" cy="1516961"/>
            <a:chOff x="6132709" y="2536675"/>
            <a:chExt cx="987616" cy="1516961"/>
          </a:xfrm>
        </p:grpSpPr>
        <p:sp>
          <p:nvSpPr>
            <p:cNvPr id="181" name="Folded Corner 95">
              <a:extLst>
                <a:ext uri="{FF2B5EF4-FFF2-40B4-BE49-F238E27FC236}">
                  <a16:creationId xmlns:a16="http://schemas.microsoft.com/office/drawing/2014/main" id="{2554DF58-A797-4FE5-9A5F-9B152FE932A6}"/>
                </a:ext>
              </a:extLst>
            </p:cNvPr>
            <p:cNvSpPr/>
            <p:nvPr/>
          </p:nvSpPr>
          <p:spPr>
            <a:xfrm>
              <a:off x="6132709" y="2536675"/>
              <a:ext cx="987616" cy="1516961"/>
            </a:xfrm>
            <a:prstGeom prst="foldedCorner">
              <a:avLst>
                <a:gd name="adj" fmla="val 23570"/>
              </a:avLst>
            </a:prstGeom>
            <a:ln w="12700">
              <a:solidFill>
                <a:srgbClr val="39617E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9617E"/>
                </a:solidFill>
              </a:endParaRPr>
            </a:p>
          </p:txBody>
        </p:sp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BF289EF1-ABED-42AC-B04B-C5088892F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6940" y="2651472"/>
              <a:ext cx="834759" cy="12312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3FD92-4378-4CCB-BE9F-A39FE052E8B1}"/>
              </a:ext>
            </a:extLst>
          </p:cNvPr>
          <p:cNvGrpSpPr/>
          <p:nvPr/>
        </p:nvGrpSpPr>
        <p:grpSpPr>
          <a:xfrm>
            <a:off x="6065462" y="3877064"/>
            <a:ext cx="987616" cy="1516961"/>
            <a:chOff x="6132709" y="2536675"/>
            <a:chExt cx="987616" cy="1516961"/>
          </a:xfrm>
        </p:grpSpPr>
        <p:sp>
          <p:nvSpPr>
            <p:cNvPr id="183" name="Folded Corner 95">
              <a:extLst>
                <a:ext uri="{FF2B5EF4-FFF2-40B4-BE49-F238E27FC236}">
                  <a16:creationId xmlns:a16="http://schemas.microsoft.com/office/drawing/2014/main" id="{F50FC8FB-5D99-46A2-A2E8-90818159246A}"/>
                </a:ext>
              </a:extLst>
            </p:cNvPr>
            <p:cNvSpPr/>
            <p:nvPr/>
          </p:nvSpPr>
          <p:spPr>
            <a:xfrm>
              <a:off x="6132709" y="2536675"/>
              <a:ext cx="987616" cy="1516961"/>
            </a:xfrm>
            <a:prstGeom prst="foldedCorner">
              <a:avLst>
                <a:gd name="adj" fmla="val 23570"/>
              </a:avLst>
            </a:prstGeom>
            <a:ln w="12700">
              <a:solidFill>
                <a:srgbClr val="863B64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863B64"/>
                </a:solidFill>
              </a:endParaRPr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9F18F630-45EF-44E2-8561-57E37DEF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06648" y="2651472"/>
              <a:ext cx="845051" cy="1231200"/>
            </a:xfrm>
            <a:prstGeom prst="rect">
              <a:avLst/>
            </a:prstGeom>
          </p:spPr>
        </p:pic>
      </p:grpSp>
      <p:cxnSp>
        <p:nvCxnSpPr>
          <p:cNvPr id="185" name="Curved Connector 62">
            <a:extLst>
              <a:ext uri="{FF2B5EF4-FFF2-40B4-BE49-F238E27FC236}">
                <a16:creationId xmlns:a16="http://schemas.microsoft.com/office/drawing/2014/main" id="{9774642F-BEB8-4852-B3F4-9CA95C20FF85}"/>
              </a:ext>
            </a:extLst>
          </p:cNvPr>
          <p:cNvCxnSpPr>
            <a:cxnSpLocks/>
            <a:stCxn id="16" idx="3"/>
            <a:endCxn id="71" idx="2"/>
          </p:cNvCxnSpPr>
          <p:nvPr/>
        </p:nvCxnSpPr>
        <p:spPr>
          <a:xfrm>
            <a:off x="1377580" y="3003810"/>
            <a:ext cx="1032525" cy="1211077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52E18270-19A5-4224-A849-D3DB1801B613}"/>
              </a:ext>
            </a:extLst>
          </p:cNvPr>
          <p:cNvSpPr/>
          <p:nvPr/>
        </p:nvSpPr>
        <p:spPr>
          <a:xfrm>
            <a:off x="2410105" y="4076387"/>
            <a:ext cx="278097" cy="276999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2" name="Curved Connector 62">
            <a:extLst>
              <a:ext uri="{FF2B5EF4-FFF2-40B4-BE49-F238E27FC236}">
                <a16:creationId xmlns:a16="http://schemas.microsoft.com/office/drawing/2014/main" id="{B82E00DE-2CD1-49E7-B20B-5DA6DE295654}"/>
              </a:ext>
            </a:extLst>
          </p:cNvPr>
          <p:cNvCxnSpPr>
            <a:cxnSpLocks/>
            <a:stCxn id="67" idx="3"/>
            <a:endCxn id="328" idx="2"/>
          </p:cNvCxnSpPr>
          <p:nvPr/>
        </p:nvCxnSpPr>
        <p:spPr>
          <a:xfrm>
            <a:off x="1323778" y="5108770"/>
            <a:ext cx="2589088" cy="321676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Oval 222">
            <a:extLst>
              <a:ext uri="{FF2B5EF4-FFF2-40B4-BE49-F238E27FC236}">
                <a16:creationId xmlns:a16="http://schemas.microsoft.com/office/drawing/2014/main" id="{F0DD44DC-2F86-4C00-9C1F-83634D66752F}"/>
              </a:ext>
            </a:extLst>
          </p:cNvPr>
          <p:cNvSpPr/>
          <p:nvPr/>
        </p:nvSpPr>
        <p:spPr>
          <a:xfrm>
            <a:off x="2940968" y="4075927"/>
            <a:ext cx="278097" cy="276999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4" name="Curved Connector 62">
            <a:extLst>
              <a:ext uri="{FF2B5EF4-FFF2-40B4-BE49-F238E27FC236}">
                <a16:creationId xmlns:a16="http://schemas.microsoft.com/office/drawing/2014/main" id="{CAB6B221-741A-46DF-9F4C-CDB361A934EB}"/>
              </a:ext>
            </a:extLst>
          </p:cNvPr>
          <p:cNvCxnSpPr>
            <a:cxnSpLocks/>
            <a:stCxn id="21" idx="3"/>
            <a:endCxn id="225" idx="4"/>
          </p:cNvCxnSpPr>
          <p:nvPr/>
        </p:nvCxnSpPr>
        <p:spPr>
          <a:xfrm flipV="1">
            <a:off x="2033269" y="5565495"/>
            <a:ext cx="3240148" cy="279096"/>
          </a:xfrm>
          <a:prstGeom prst="curvedConnector2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Oval 224">
            <a:extLst>
              <a:ext uri="{FF2B5EF4-FFF2-40B4-BE49-F238E27FC236}">
                <a16:creationId xmlns:a16="http://schemas.microsoft.com/office/drawing/2014/main" id="{2AE5C4D1-FC4C-460B-A99A-8CD49D48DE5B}"/>
              </a:ext>
            </a:extLst>
          </p:cNvPr>
          <p:cNvSpPr/>
          <p:nvPr/>
        </p:nvSpPr>
        <p:spPr>
          <a:xfrm>
            <a:off x="5134368" y="5288496"/>
            <a:ext cx="278097" cy="276999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raphic 29" descr="Earth Globe Asia-Australia">
            <a:extLst>
              <a:ext uri="{FF2B5EF4-FFF2-40B4-BE49-F238E27FC236}">
                <a16:creationId xmlns:a16="http://schemas.microsoft.com/office/drawing/2014/main" id="{BDE2662A-EDFA-4390-840B-4FD3A25AF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07908" y="3285449"/>
            <a:ext cx="576000" cy="576000"/>
          </a:xfrm>
          <a:prstGeom prst="rect">
            <a:avLst/>
          </a:prstGeom>
        </p:spPr>
      </p:pic>
      <p:pic>
        <p:nvPicPr>
          <p:cNvPr id="16" name="Graphic 15" descr="Bank">
            <a:extLst>
              <a:ext uri="{FF2B5EF4-FFF2-40B4-BE49-F238E27FC236}">
                <a16:creationId xmlns:a16="http://schemas.microsoft.com/office/drawing/2014/main" id="{2976CFED-E6AE-47A6-B217-E0ED215C4E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01580" y="2715810"/>
            <a:ext cx="576000" cy="576000"/>
          </a:xfrm>
          <a:prstGeom prst="rect">
            <a:avLst/>
          </a:prstGeom>
        </p:spPr>
      </p:pic>
      <p:pic>
        <p:nvPicPr>
          <p:cNvPr id="55" name="Graphic 54" descr="Database">
            <a:extLst>
              <a:ext uri="{FF2B5EF4-FFF2-40B4-BE49-F238E27FC236}">
                <a16:creationId xmlns:a16="http://schemas.microsoft.com/office/drawing/2014/main" id="{91DDDE4A-5676-4DD2-8A79-A4184D87FC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801580" y="3762944"/>
            <a:ext cx="576000" cy="576000"/>
          </a:xfrm>
          <a:prstGeom prst="rect">
            <a:avLst/>
          </a:prstGeom>
        </p:spPr>
      </p:pic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E61F226-AA91-4E33-BF71-DC5BDE402DA2}"/>
              </a:ext>
            </a:extLst>
          </p:cNvPr>
          <p:cNvGrpSpPr/>
          <p:nvPr/>
        </p:nvGrpSpPr>
        <p:grpSpPr>
          <a:xfrm>
            <a:off x="747778" y="4820770"/>
            <a:ext cx="1285491" cy="1311821"/>
            <a:chOff x="429702" y="4669526"/>
            <a:chExt cx="1285491" cy="1311821"/>
          </a:xfrm>
        </p:grpSpPr>
        <p:pic>
          <p:nvPicPr>
            <p:cNvPr id="28" name="Graphic 27" descr="Earth Globe Americas">
              <a:extLst>
                <a:ext uri="{FF2B5EF4-FFF2-40B4-BE49-F238E27FC236}">
                  <a16:creationId xmlns:a16="http://schemas.microsoft.com/office/drawing/2014/main" id="{B135428F-9566-4524-97D0-7EF4A7D79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429702" y="5405347"/>
              <a:ext cx="576000" cy="576000"/>
            </a:xfrm>
            <a:prstGeom prst="rect">
              <a:avLst/>
            </a:prstGeom>
          </p:spPr>
        </p:pic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42FEA4F3-6742-45B9-8008-1CDF10B0CCFE}"/>
                </a:ext>
              </a:extLst>
            </p:cNvPr>
            <p:cNvGrpSpPr/>
            <p:nvPr/>
          </p:nvGrpSpPr>
          <p:grpSpPr>
            <a:xfrm>
              <a:off x="429702" y="4669526"/>
              <a:ext cx="1285491" cy="1311821"/>
              <a:chOff x="872987" y="4669526"/>
              <a:chExt cx="1285491" cy="1311821"/>
            </a:xfrm>
          </p:grpSpPr>
          <p:pic>
            <p:nvPicPr>
              <p:cNvPr id="21" name="Graphic 20" descr="Factory">
                <a:extLst>
                  <a:ext uri="{FF2B5EF4-FFF2-40B4-BE49-F238E27FC236}">
                    <a16:creationId xmlns:a16="http://schemas.microsoft.com/office/drawing/2014/main" id="{E8124056-85D7-4BFF-A063-A31A4D4CE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p:blipFill>
            <p:spPr>
              <a:xfrm>
                <a:off x="1582478" y="5405347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67" name="Graphic 66" descr="Books">
                <a:extLst>
                  <a:ext uri="{FF2B5EF4-FFF2-40B4-BE49-F238E27FC236}">
                    <a16:creationId xmlns:a16="http://schemas.microsoft.com/office/drawing/2014/main" id="{41D85A10-7C15-4A07-AAD7-09952D0AA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p:blipFill>
            <p:spPr>
              <a:xfrm>
                <a:off x="872987" y="4669526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79E7B19B-5764-4B4E-A8E4-41FB13AA12C5}"/>
              </a:ext>
            </a:extLst>
          </p:cNvPr>
          <p:cNvGrpSpPr/>
          <p:nvPr/>
        </p:nvGrpSpPr>
        <p:grpSpPr>
          <a:xfrm>
            <a:off x="747778" y="1014306"/>
            <a:ext cx="1285491" cy="1311821"/>
            <a:chOff x="429702" y="863062"/>
            <a:chExt cx="1285491" cy="1311821"/>
          </a:xfrm>
        </p:grpSpPr>
        <p:pic>
          <p:nvPicPr>
            <p:cNvPr id="26" name="Graphic 25" descr="Earth Globe Europe-Africa">
              <a:extLst>
                <a:ext uri="{FF2B5EF4-FFF2-40B4-BE49-F238E27FC236}">
                  <a16:creationId xmlns:a16="http://schemas.microsoft.com/office/drawing/2014/main" id="{2B22BE1E-709E-415D-9635-4EF6903DA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p:blipFill>
          <p:spPr>
            <a:xfrm>
              <a:off x="429702" y="863062"/>
              <a:ext cx="576000" cy="576000"/>
            </a:xfrm>
            <a:prstGeom prst="rect">
              <a:avLst/>
            </a:prstGeom>
          </p:spPr>
        </p:pic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84B31430-1FCB-472C-89AC-7665DD636ED0}"/>
                </a:ext>
              </a:extLst>
            </p:cNvPr>
            <p:cNvGrpSpPr/>
            <p:nvPr/>
          </p:nvGrpSpPr>
          <p:grpSpPr>
            <a:xfrm>
              <a:off x="429702" y="863062"/>
              <a:ext cx="1285491" cy="1311821"/>
              <a:chOff x="872987" y="863062"/>
              <a:chExt cx="1285491" cy="1311821"/>
            </a:xfrm>
          </p:grpSpPr>
          <p:pic>
            <p:nvPicPr>
              <p:cNvPr id="229" name="Graphic 228" descr="Building">
                <a:extLst>
                  <a:ext uri="{FF2B5EF4-FFF2-40B4-BE49-F238E27FC236}">
                    <a16:creationId xmlns:a16="http://schemas.microsoft.com/office/drawing/2014/main" id="{A6F07B92-E00A-4DC4-AAF9-D6351DACC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p:blipFill>
            <p:spPr>
              <a:xfrm>
                <a:off x="1582478" y="863062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230" name="Graphic 229" descr="Meeting">
                <a:extLst>
                  <a:ext uri="{FF2B5EF4-FFF2-40B4-BE49-F238E27FC236}">
                    <a16:creationId xmlns:a16="http://schemas.microsoft.com/office/drawing/2014/main" id="{EED40A89-AB50-4277-9223-3401A45DD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xmlns="" r:embed="rId34"/>
                  </a:ext>
                </a:extLst>
              </a:blip>
              <a:stretch>
                <a:fillRect/>
              </a:stretch>
            </p:blipFill>
            <p:spPr>
              <a:xfrm>
                <a:off x="872987" y="1598883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B848EB92-64FB-4218-84BE-CE1DFA356AF9}"/>
              </a:ext>
            </a:extLst>
          </p:cNvPr>
          <p:cNvGrpSpPr/>
          <p:nvPr/>
        </p:nvGrpSpPr>
        <p:grpSpPr>
          <a:xfrm>
            <a:off x="7441502" y="5411532"/>
            <a:ext cx="600110" cy="653823"/>
            <a:chOff x="2510299" y="4004071"/>
            <a:chExt cx="600110" cy="653823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D2AA8B79-8547-439C-A8F0-6ECF9D5AEA59}"/>
                </a:ext>
              </a:extLst>
            </p:cNvPr>
            <p:cNvSpPr txBox="1"/>
            <p:nvPr/>
          </p:nvSpPr>
          <p:spPr>
            <a:xfrm>
              <a:off x="2669324" y="4004071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€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4F509D94-A555-4ECC-9886-27F5EB322122}"/>
                </a:ext>
              </a:extLst>
            </p:cNvPr>
            <p:cNvSpPr txBox="1"/>
            <p:nvPr/>
          </p:nvSpPr>
          <p:spPr>
            <a:xfrm>
              <a:off x="2821724" y="4156471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€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07BB151-2D8B-4649-8075-2994F91C67D7}"/>
                </a:ext>
              </a:extLst>
            </p:cNvPr>
            <p:cNvSpPr txBox="1"/>
            <p:nvPr/>
          </p:nvSpPr>
          <p:spPr>
            <a:xfrm>
              <a:off x="2510299" y="4196229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€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19C73416-14A3-46E7-8130-94563029F102}"/>
              </a:ext>
            </a:extLst>
          </p:cNvPr>
          <p:cNvGrpSpPr/>
          <p:nvPr/>
        </p:nvGrpSpPr>
        <p:grpSpPr>
          <a:xfrm>
            <a:off x="7538975" y="822822"/>
            <a:ext cx="600110" cy="653823"/>
            <a:chOff x="3303424" y="4071370"/>
            <a:chExt cx="600110" cy="653823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062D6AE4-1AD6-4447-992D-62662A572281}"/>
                </a:ext>
              </a:extLst>
            </p:cNvPr>
            <p:cNvSpPr txBox="1"/>
            <p:nvPr/>
          </p:nvSpPr>
          <p:spPr>
            <a:xfrm>
              <a:off x="3462449" y="4071370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₽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CEEA69DF-F71F-49EA-981E-A677FD8650FE}"/>
                </a:ext>
              </a:extLst>
            </p:cNvPr>
            <p:cNvSpPr txBox="1"/>
            <p:nvPr/>
          </p:nvSpPr>
          <p:spPr>
            <a:xfrm>
              <a:off x="3614849" y="4223770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₽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901E82EB-9501-4FC2-B9AD-071B330FD6CA}"/>
                </a:ext>
              </a:extLst>
            </p:cNvPr>
            <p:cNvSpPr txBox="1"/>
            <p:nvPr/>
          </p:nvSpPr>
          <p:spPr>
            <a:xfrm>
              <a:off x="3303424" y="4263528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₽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31C10F68-CFFB-4A6A-BDE3-39EC4ED209AA}"/>
              </a:ext>
            </a:extLst>
          </p:cNvPr>
          <p:cNvGrpSpPr/>
          <p:nvPr/>
        </p:nvGrpSpPr>
        <p:grpSpPr>
          <a:xfrm>
            <a:off x="7021921" y="5660869"/>
            <a:ext cx="600110" cy="653823"/>
            <a:chOff x="2500182" y="4349923"/>
            <a:chExt cx="600110" cy="653823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6D8287C8-749C-4F58-9C46-D513E4143248}"/>
                </a:ext>
              </a:extLst>
            </p:cNvPr>
            <p:cNvSpPr txBox="1"/>
            <p:nvPr/>
          </p:nvSpPr>
          <p:spPr>
            <a:xfrm>
              <a:off x="2659207" y="4349923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£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8508A71-8F3B-4881-A9D5-0AB3CDA88C59}"/>
                </a:ext>
              </a:extLst>
            </p:cNvPr>
            <p:cNvSpPr txBox="1"/>
            <p:nvPr/>
          </p:nvSpPr>
          <p:spPr>
            <a:xfrm>
              <a:off x="2811607" y="4502323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£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F5765E4-4377-4E7B-957A-0A3BB0C98F58}"/>
                </a:ext>
              </a:extLst>
            </p:cNvPr>
            <p:cNvSpPr txBox="1"/>
            <p:nvPr/>
          </p:nvSpPr>
          <p:spPr>
            <a:xfrm>
              <a:off x="2500182" y="4542081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£</a:t>
              </a: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2DA0069-D1DD-4935-988C-07E2F53DC209}"/>
              </a:ext>
            </a:extLst>
          </p:cNvPr>
          <p:cNvGrpSpPr/>
          <p:nvPr/>
        </p:nvGrpSpPr>
        <p:grpSpPr>
          <a:xfrm>
            <a:off x="7441502" y="5099338"/>
            <a:ext cx="600110" cy="653823"/>
            <a:chOff x="2456998" y="4685576"/>
            <a:chExt cx="600110" cy="653823"/>
          </a:xfrm>
        </p:grpSpPr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4DD5F99A-50C8-4811-870D-A02A662A91E2}"/>
                </a:ext>
              </a:extLst>
            </p:cNvPr>
            <p:cNvSpPr txBox="1"/>
            <p:nvPr/>
          </p:nvSpPr>
          <p:spPr>
            <a:xfrm>
              <a:off x="2616023" y="4685576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$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502867EB-3480-4F34-AEC5-8783E1F04289}"/>
                </a:ext>
              </a:extLst>
            </p:cNvPr>
            <p:cNvSpPr txBox="1"/>
            <p:nvPr/>
          </p:nvSpPr>
          <p:spPr>
            <a:xfrm>
              <a:off x="2768423" y="4837976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$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6E2F9459-4C19-45F8-BD62-BD649F992B55}"/>
                </a:ext>
              </a:extLst>
            </p:cNvPr>
            <p:cNvSpPr txBox="1"/>
            <p:nvPr/>
          </p:nvSpPr>
          <p:spPr>
            <a:xfrm>
              <a:off x="2456998" y="4877734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$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9383E26-9D32-44DB-BB20-B5D86B61BACF}"/>
              </a:ext>
            </a:extLst>
          </p:cNvPr>
          <p:cNvGrpSpPr/>
          <p:nvPr/>
        </p:nvGrpSpPr>
        <p:grpSpPr>
          <a:xfrm>
            <a:off x="7506280" y="1183403"/>
            <a:ext cx="600110" cy="653823"/>
            <a:chOff x="3461489" y="4436494"/>
            <a:chExt cx="600110" cy="653823"/>
          </a:xfrm>
        </p:grpSpPr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E1C2F9EF-7401-47F4-8F13-F72B91809BD0}"/>
                </a:ext>
              </a:extLst>
            </p:cNvPr>
            <p:cNvSpPr txBox="1"/>
            <p:nvPr/>
          </p:nvSpPr>
          <p:spPr>
            <a:xfrm>
              <a:off x="3620514" y="4436494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¥</a:t>
              </a: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CD416FDD-BA69-429F-A97C-A09C721F3C3F}"/>
                </a:ext>
              </a:extLst>
            </p:cNvPr>
            <p:cNvSpPr txBox="1"/>
            <p:nvPr/>
          </p:nvSpPr>
          <p:spPr>
            <a:xfrm>
              <a:off x="3772914" y="4588894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¥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0A658823-DA1A-4A1A-9137-4A81F3EF6F09}"/>
                </a:ext>
              </a:extLst>
            </p:cNvPr>
            <p:cNvSpPr txBox="1"/>
            <p:nvPr/>
          </p:nvSpPr>
          <p:spPr>
            <a:xfrm>
              <a:off x="3461489" y="4628652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70C0"/>
                  </a:solidFill>
                </a:rPr>
                <a:t>¥</a:t>
              </a:r>
            </a:p>
          </p:txBody>
        </p:sp>
      </p:grpSp>
      <p:pic>
        <p:nvPicPr>
          <p:cNvPr id="253" name="Graphic 252" descr="Earth Globe Asia-Australia">
            <a:extLst>
              <a:ext uri="{FF2B5EF4-FFF2-40B4-BE49-F238E27FC236}">
                <a16:creationId xmlns:a16="http://schemas.microsoft.com/office/drawing/2014/main" id="{676C1759-8436-40E0-8909-81BD189328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8089695" y="955705"/>
            <a:ext cx="576000" cy="576000"/>
          </a:xfrm>
          <a:prstGeom prst="rect">
            <a:avLst/>
          </a:prstGeom>
        </p:spPr>
      </p:pic>
      <p:grpSp>
        <p:nvGrpSpPr>
          <p:cNvPr id="306" name="Group 305">
            <a:extLst>
              <a:ext uri="{FF2B5EF4-FFF2-40B4-BE49-F238E27FC236}">
                <a16:creationId xmlns:a16="http://schemas.microsoft.com/office/drawing/2014/main" id="{6A39B6CB-629B-4977-8EE0-2543961EAEC0}"/>
              </a:ext>
            </a:extLst>
          </p:cNvPr>
          <p:cNvGrpSpPr/>
          <p:nvPr/>
        </p:nvGrpSpPr>
        <p:grpSpPr>
          <a:xfrm>
            <a:off x="7873168" y="1588080"/>
            <a:ext cx="1277010" cy="1114352"/>
            <a:chOff x="7391976" y="1145569"/>
            <a:chExt cx="1277010" cy="1114352"/>
          </a:xfrm>
        </p:grpSpPr>
        <p:pic>
          <p:nvPicPr>
            <p:cNvPr id="228" name="Graphic 227" descr="Building">
              <a:extLst>
                <a:ext uri="{FF2B5EF4-FFF2-40B4-BE49-F238E27FC236}">
                  <a16:creationId xmlns:a16="http://schemas.microsoft.com/office/drawing/2014/main" id="{0D77227C-E8D9-4889-980B-F3EA62616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>
              <a:off x="7953097" y="1373338"/>
              <a:ext cx="576000" cy="576000"/>
            </a:xfrm>
            <a:prstGeom prst="rect">
              <a:avLst/>
            </a:prstGeom>
          </p:spPr>
        </p:pic>
        <p:pic>
          <p:nvPicPr>
            <p:cNvPr id="254" name="Graphic 253" descr="Database">
              <a:extLst>
                <a:ext uri="{FF2B5EF4-FFF2-40B4-BE49-F238E27FC236}">
                  <a16:creationId xmlns:a16="http://schemas.microsoft.com/office/drawing/2014/main" id="{132A068F-74E6-4828-BB85-4A3DB50B4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>
              <a:off x="7391976" y="1514434"/>
              <a:ext cx="576000" cy="576000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A98A133-70B9-4032-9D01-BC21B45605A2}"/>
                </a:ext>
              </a:extLst>
            </p:cNvPr>
            <p:cNvGrpSpPr/>
            <p:nvPr/>
          </p:nvGrpSpPr>
          <p:grpSpPr>
            <a:xfrm>
              <a:off x="8092986" y="1530721"/>
              <a:ext cx="576000" cy="576000"/>
              <a:chOff x="8592068" y="1309521"/>
              <a:chExt cx="576000" cy="576000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BE00836-9AB8-4F3C-90B7-5274E8C26842}"/>
                  </a:ext>
                </a:extLst>
              </p:cNvPr>
              <p:cNvSpPr/>
              <p:nvPr/>
            </p:nvSpPr>
            <p:spPr>
              <a:xfrm>
                <a:off x="8760082" y="1425809"/>
                <a:ext cx="250875" cy="404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" name="Graphic 18" descr="Building">
                <a:extLst>
                  <a:ext uri="{FF2B5EF4-FFF2-40B4-BE49-F238E27FC236}">
                    <a16:creationId xmlns:a16="http://schemas.microsoft.com/office/drawing/2014/main" id="{FE4AB32B-CF6C-4A50-8384-4AC50793B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p:blipFill>
            <p:spPr>
              <a:xfrm>
                <a:off x="8592068" y="1309521"/>
                <a:ext cx="576000" cy="57600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FFD4BBB-96D1-4F9A-9B28-B45F8D736097}"/>
                </a:ext>
              </a:extLst>
            </p:cNvPr>
            <p:cNvGrpSpPr/>
            <p:nvPr/>
          </p:nvGrpSpPr>
          <p:grpSpPr>
            <a:xfrm>
              <a:off x="7571259" y="1683921"/>
              <a:ext cx="576000" cy="576000"/>
              <a:chOff x="8175468" y="2168185"/>
              <a:chExt cx="576000" cy="57600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59E5E8-F469-44B3-80A5-84CA9542D57D}"/>
                  </a:ext>
                </a:extLst>
              </p:cNvPr>
              <p:cNvSpPr/>
              <p:nvPr/>
            </p:nvSpPr>
            <p:spPr>
              <a:xfrm>
                <a:off x="8291271" y="2279629"/>
                <a:ext cx="337299" cy="3687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57" name="Graphic 256" descr="Database">
                <a:extLst>
                  <a:ext uri="{FF2B5EF4-FFF2-40B4-BE49-F238E27FC236}">
                    <a16:creationId xmlns:a16="http://schemas.microsoft.com/office/drawing/2014/main" id="{A0EA61AC-2E85-4841-AFE7-9BF7FD09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96DAC541-7B7A-43D3-8B79-37D633B846F1}">
                    <asvg:svgBlip xmlns:asvg="http://schemas.microsoft.com/office/drawing/2016/SVG/main" xmlns="" r:embed="rId40"/>
                  </a:ext>
                </a:extLst>
              </a:blip>
              <a:stretch>
                <a:fillRect/>
              </a:stretch>
            </p:blipFill>
            <p:spPr>
              <a:xfrm>
                <a:off x="8175468" y="2168185"/>
                <a:ext cx="576000" cy="57600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B3C6907-8539-4195-8259-A00216E4230B}"/>
                </a:ext>
              </a:extLst>
            </p:cNvPr>
            <p:cNvGrpSpPr/>
            <p:nvPr/>
          </p:nvGrpSpPr>
          <p:grpSpPr>
            <a:xfrm>
              <a:off x="7709149" y="1145569"/>
              <a:ext cx="576000" cy="576000"/>
              <a:chOff x="7036780" y="812972"/>
              <a:chExt cx="576000" cy="576000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F180C881-22C7-46B8-9E27-9C91DC24AFA4}"/>
                  </a:ext>
                </a:extLst>
              </p:cNvPr>
              <p:cNvSpPr/>
              <p:nvPr/>
            </p:nvSpPr>
            <p:spPr>
              <a:xfrm>
                <a:off x="7139904" y="1180789"/>
                <a:ext cx="99565" cy="924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12148A4B-B653-4CCE-83A4-B3087C199B2E}"/>
                  </a:ext>
                </a:extLst>
              </p:cNvPr>
              <p:cNvSpPr/>
              <p:nvPr/>
            </p:nvSpPr>
            <p:spPr>
              <a:xfrm rot="5580373">
                <a:off x="7403017" y="1124034"/>
                <a:ext cx="135749" cy="1703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54CDE71-8AF4-4C6D-B99B-4EA027979AD5}"/>
                  </a:ext>
                </a:extLst>
              </p:cNvPr>
              <p:cNvSpPr/>
              <p:nvPr/>
            </p:nvSpPr>
            <p:spPr>
              <a:xfrm rot="5580373">
                <a:off x="7147018" y="871290"/>
                <a:ext cx="135749" cy="1703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7" name="Graphic 56" descr="Satellite">
                <a:extLst>
                  <a:ext uri="{FF2B5EF4-FFF2-40B4-BE49-F238E27FC236}">
                    <a16:creationId xmlns:a16="http://schemas.microsoft.com/office/drawing/2014/main" id="{838DFA5C-C0E1-459C-BB3D-2C39563D0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96DAC541-7B7A-43D3-8B79-37D633B846F1}">
                    <asvg:svgBlip xmlns:asvg="http://schemas.microsoft.com/office/drawing/2016/SVG/main" xmlns="" r:embed="rId42"/>
                  </a:ext>
                </a:extLst>
              </a:blip>
              <a:stretch>
                <a:fillRect/>
              </a:stretch>
            </p:blipFill>
            <p:spPr>
              <a:xfrm>
                <a:off x="7036780" y="812972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7717A8D5-4F8B-46E8-85DE-58FC3FDE2B64}"/>
              </a:ext>
            </a:extLst>
          </p:cNvPr>
          <p:cNvGrpSpPr/>
          <p:nvPr/>
        </p:nvGrpSpPr>
        <p:grpSpPr>
          <a:xfrm>
            <a:off x="7953284" y="4262954"/>
            <a:ext cx="1223996" cy="1313938"/>
            <a:chOff x="7764457" y="4296788"/>
            <a:chExt cx="1223996" cy="1313938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D6BBDD6E-7057-41DA-951D-3E6E3E8BF8DE}"/>
                </a:ext>
              </a:extLst>
            </p:cNvPr>
            <p:cNvGrpSpPr/>
            <p:nvPr/>
          </p:nvGrpSpPr>
          <p:grpSpPr>
            <a:xfrm>
              <a:off x="8308670" y="4296788"/>
              <a:ext cx="576000" cy="576000"/>
              <a:chOff x="8551587" y="3515453"/>
              <a:chExt cx="576000" cy="576000"/>
            </a:xfrm>
          </p:grpSpPr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D7239FD8-B723-40BD-AAA2-868D25294339}"/>
                  </a:ext>
                </a:extLst>
              </p:cNvPr>
              <p:cNvSpPr/>
              <p:nvPr/>
            </p:nvSpPr>
            <p:spPr>
              <a:xfrm>
                <a:off x="8602562" y="3727715"/>
                <a:ext cx="470934" cy="267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3807B55-426E-4615-BEE3-5C3EB40130E2}"/>
                  </a:ext>
                </a:extLst>
              </p:cNvPr>
              <p:cNvSpPr/>
              <p:nvPr/>
            </p:nvSpPr>
            <p:spPr>
              <a:xfrm>
                <a:off x="8665215" y="3599252"/>
                <a:ext cx="86637" cy="267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E04431D2-8727-419E-B50F-E216D30E412E}"/>
                  </a:ext>
                </a:extLst>
              </p:cNvPr>
              <p:cNvSpPr/>
              <p:nvPr/>
            </p:nvSpPr>
            <p:spPr>
              <a:xfrm>
                <a:off x="8796033" y="3598600"/>
                <a:ext cx="86637" cy="267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430817B2-5BFE-4455-BC79-D0C96C67BC75}"/>
                  </a:ext>
                </a:extLst>
              </p:cNvPr>
              <p:cNvSpPr/>
              <p:nvPr/>
            </p:nvSpPr>
            <p:spPr>
              <a:xfrm>
                <a:off x="8929457" y="3598600"/>
                <a:ext cx="86637" cy="267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3" name="Graphic 52" descr="Test tubes">
                <a:extLst>
                  <a:ext uri="{FF2B5EF4-FFF2-40B4-BE49-F238E27FC236}">
                    <a16:creationId xmlns:a16="http://schemas.microsoft.com/office/drawing/2014/main" id="{44F510EB-B8C3-456E-8C1A-C1DBDCA18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96DAC541-7B7A-43D3-8B79-37D633B846F1}">
                    <asvg:svgBlip xmlns:asvg="http://schemas.microsoft.com/office/drawing/2016/SVG/main" xmlns="" r:embed="rId46"/>
                  </a:ext>
                </a:extLst>
              </a:blip>
              <a:stretch>
                <a:fillRect/>
              </a:stretch>
            </p:blipFill>
            <p:spPr>
              <a:xfrm>
                <a:off x="8551587" y="3515453"/>
                <a:ext cx="576000" cy="576000"/>
              </a:xfrm>
              <a:prstGeom prst="rect">
                <a:avLst/>
              </a:prstGeom>
            </p:spPr>
          </p:pic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601A717-F845-4C33-8F87-60D3585DB99A}"/>
                </a:ext>
              </a:extLst>
            </p:cNvPr>
            <p:cNvGrpSpPr/>
            <p:nvPr/>
          </p:nvGrpSpPr>
          <p:grpSpPr>
            <a:xfrm>
              <a:off x="7764457" y="4300035"/>
              <a:ext cx="576000" cy="576000"/>
              <a:chOff x="8018309" y="3478193"/>
              <a:chExt cx="576000" cy="576000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7E1169D8-D17E-4D6B-BBA8-984C8BBE06B1}"/>
                  </a:ext>
                </a:extLst>
              </p:cNvPr>
              <p:cNvSpPr/>
              <p:nvPr/>
            </p:nvSpPr>
            <p:spPr>
              <a:xfrm>
                <a:off x="8121677" y="3853440"/>
                <a:ext cx="353202" cy="827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4" name="Graphic 263" descr="Factory">
                <a:extLst>
                  <a:ext uri="{FF2B5EF4-FFF2-40B4-BE49-F238E27FC236}">
                    <a16:creationId xmlns:a16="http://schemas.microsoft.com/office/drawing/2014/main" id="{9B8275C1-7B96-4FB4-85C5-2383D6B46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p:blipFill>
            <p:spPr>
              <a:xfrm>
                <a:off x="8018309" y="3478193"/>
                <a:ext cx="576000" cy="576000"/>
              </a:xfrm>
              <a:prstGeom prst="rect">
                <a:avLst/>
              </a:prstGeom>
            </p:spPr>
          </p:pic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8565F3FC-520B-4FDA-98D6-08155F0EC4D8}"/>
                </a:ext>
              </a:extLst>
            </p:cNvPr>
            <p:cNvGrpSpPr/>
            <p:nvPr/>
          </p:nvGrpSpPr>
          <p:grpSpPr>
            <a:xfrm rot="1317521">
              <a:off x="8028097" y="4493568"/>
              <a:ext cx="576000" cy="576000"/>
              <a:chOff x="7828773" y="4161105"/>
              <a:chExt cx="576000" cy="576000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73205847-3050-4F72-87C2-B70FB6B902ED}"/>
                  </a:ext>
                </a:extLst>
              </p:cNvPr>
              <p:cNvSpPr/>
              <p:nvPr/>
            </p:nvSpPr>
            <p:spPr>
              <a:xfrm rot="19115453">
                <a:off x="8054431" y="4332656"/>
                <a:ext cx="147133" cy="1829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797A66D3-D6B4-4702-9A53-9257B3002041}"/>
                  </a:ext>
                </a:extLst>
              </p:cNvPr>
              <p:cNvSpPr/>
              <p:nvPr/>
            </p:nvSpPr>
            <p:spPr>
              <a:xfrm rot="19115453">
                <a:off x="8032025" y="4379711"/>
                <a:ext cx="147133" cy="1829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1" name="Isosceles Triangle 290">
                <a:extLst>
                  <a:ext uri="{FF2B5EF4-FFF2-40B4-BE49-F238E27FC236}">
                    <a16:creationId xmlns:a16="http://schemas.microsoft.com/office/drawing/2014/main" id="{14D0F018-9391-47BC-94FD-DD6F7B144DD6}"/>
                  </a:ext>
                </a:extLst>
              </p:cNvPr>
              <p:cNvSpPr/>
              <p:nvPr/>
            </p:nvSpPr>
            <p:spPr>
              <a:xfrm flipV="1">
                <a:off x="8018309" y="4247009"/>
                <a:ext cx="202969" cy="6076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Isosceles Triangle 294">
                <a:extLst>
                  <a:ext uri="{FF2B5EF4-FFF2-40B4-BE49-F238E27FC236}">
                    <a16:creationId xmlns:a16="http://schemas.microsoft.com/office/drawing/2014/main" id="{7464FFAD-9288-4492-A03B-644ED36258A5}"/>
                  </a:ext>
                </a:extLst>
              </p:cNvPr>
              <p:cNvSpPr/>
              <p:nvPr/>
            </p:nvSpPr>
            <p:spPr>
              <a:xfrm rot="10800000" flipV="1">
                <a:off x="8017131" y="4591791"/>
                <a:ext cx="202969" cy="60765"/>
              </a:xfrm>
              <a:prstGeom prst="triangle">
                <a:avLst>
                  <a:gd name="adj" fmla="val 509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8" name="Graphic 37" descr="DNA">
                <a:extLst>
                  <a:ext uri="{FF2B5EF4-FFF2-40B4-BE49-F238E27FC236}">
                    <a16:creationId xmlns:a16="http://schemas.microsoft.com/office/drawing/2014/main" id="{6C53266A-8448-49D5-9D24-0AB2FDF53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96DAC541-7B7A-43D3-8B79-37D633B846F1}">
                    <asvg:svgBlip xmlns:asvg="http://schemas.microsoft.com/office/drawing/2016/SVG/main" xmlns="" r:embed="rId48"/>
                  </a:ext>
                </a:extLst>
              </a:blip>
              <a:stretch>
                <a:fillRect/>
              </a:stretch>
            </p:blipFill>
            <p:spPr>
              <a:xfrm>
                <a:off x="7828773" y="4161105"/>
                <a:ext cx="576000" cy="576000"/>
              </a:xfrm>
              <a:prstGeom prst="rect">
                <a:avLst/>
              </a:prstGeom>
            </p:spPr>
          </p:pic>
        </p:grpSp>
        <p:pic>
          <p:nvPicPr>
            <p:cNvPr id="263" name="Graphic 262" descr="Bank">
              <a:extLst>
                <a:ext uri="{FF2B5EF4-FFF2-40B4-BE49-F238E27FC236}">
                  <a16:creationId xmlns:a16="http://schemas.microsoft.com/office/drawing/2014/main" id="{3E811531-52D5-46DB-97AD-6637DAA8B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96DAC541-7B7A-43D3-8B79-37D633B846F1}">
                  <asvg:svgBlip xmlns:asvg="http://schemas.microsoft.com/office/drawing/2016/SVG/main" xmlns="" r:embed="rId50"/>
                </a:ext>
              </a:extLst>
            </a:blip>
            <a:stretch>
              <a:fillRect/>
            </a:stretch>
          </p:blipFill>
          <p:spPr>
            <a:xfrm>
              <a:off x="8256076" y="4803688"/>
              <a:ext cx="576000" cy="576000"/>
            </a:xfrm>
            <a:prstGeom prst="rect">
              <a:avLst/>
            </a:prstGeom>
          </p:spPr>
        </p:pic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26B41C8E-0E6C-48E9-8479-F43BD65EBEB1}"/>
                </a:ext>
              </a:extLst>
            </p:cNvPr>
            <p:cNvGrpSpPr/>
            <p:nvPr/>
          </p:nvGrpSpPr>
          <p:grpSpPr>
            <a:xfrm>
              <a:off x="8412453" y="5034726"/>
              <a:ext cx="576000" cy="576000"/>
              <a:chOff x="7674875" y="4567524"/>
              <a:chExt cx="576000" cy="576000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1BB719BE-F897-40FA-916F-DF32C804E8C7}"/>
                  </a:ext>
                </a:extLst>
              </p:cNvPr>
              <p:cNvSpPr/>
              <p:nvPr/>
            </p:nvSpPr>
            <p:spPr>
              <a:xfrm>
                <a:off x="7824661" y="4745542"/>
                <a:ext cx="276207" cy="296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E27C10D8-0B4D-4FA9-B0DB-F009A384F4F7}"/>
                  </a:ext>
                </a:extLst>
              </p:cNvPr>
              <p:cNvSpPr/>
              <p:nvPr/>
            </p:nvSpPr>
            <p:spPr>
              <a:xfrm>
                <a:off x="7907871" y="4683339"/>
                <a:ext cx="106970" cy="296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5" name="Graphic 264" descr="Bank">
                <a:extLst>
                  <a:ext uri="{FF2B5EF4-FFF2-40B4-BE49-F238E27FC236}">
                    <a16:creationId xmlns:a16="http://schemas.microsoft.com/office/drawing/2014/main" id="{30FC00FE-6FF2-4AFD-82B3-558D9006D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>
                <a:extLst>
                  <a:ext uri="{96DAC541-7B7A-43D3-8B79-37D633B846F1}">
                    <asvg:svgBlip xmlns:asvg="http://schemas.microsoft.com/office/drawing/2016/SVG/main" xmlns="" r:embed="rId52"/>
                  </a:ext>
                </a:extLst>
              </a:blip>
              <a:stretch>
                <a:fillRect/>
              </a:stretch>
            </p:blipFill>
            <p:spPr>
              <a:xfrm>
                <a:off x="7674875" y="4567524"/>
                <a:ext cx="576000" cy="576000"/>
              </a:xfrm>
              <a:prstGeom prst="rect">
                <a:avLst/>
              </a:prstGeom>
            </p:spPr>
          </p:pic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E8A7CC69-C948-4EAA-B6B9-9C2205EA01BF}"/>
                </a:ext>
              </a:extLst>
            </p:cNvPr>
            <p:cNvGrpSpPr/>
            <p:nvPr/>
          </p:nvGrpSpPr>
          <p:grpSpPr>
            <a:xfrm>
              <a:off x="7814304" y="4919691"/>
              <a:ext cx="576000" cy="576000"/>
              <a:chOff x="7993898" y="3459260"/>
              <a:chExt cx="576000" cy="576000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9807CE5E-20BA-47E5-A436-775BE7554076}"/>
                  </a:ext>
                </a:extLst>
              </p:cNvPr>
              <p:cNvGrpSpPr/>
              <p:nvPr/>
            </p:nvGrpSpPr>
            <p:grpSpPr>
              <a:xfrm>
                <a:off x="8025861" y="3564741"/>
                <a:ext cx="507394" cy="358531"/>
                <a:chOff x="8025861" y="3564741"/>
                <a:chExt cx="507394" cy="358531"/>
              </a:xfrm>
            </p:grpSpPr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F5445287-64EE-42E9-87A3-487102CC34DE}"/>
                    </a:ext>
                  </a:extLst>
                </p:cNvPr>
                <p:cNvSpPr/>
                <p:nvPr/>
              </p:nvSpPr>
              <p:spPr>
                <a:xfrm>
                  <a:off x="8025862" y="3747260"/>
                  <a:ext cx="505033" cy="1760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D043E835-C38C-47A9-8F3C-0E67F677434A}"/>
                    </a:ext>
                  </a:extLst>
                </p:cNvPr>
                <p:cNvSpPr/>
                <p:nvPr/>
              </p:nvSpPr>
              <p:spPr>
                <a:xfrm>
                  <a:off x="8227629" y="3564741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E3CAA60E-94AC-4AEB-857A-8E9C4B083571}"/>
                    </a:ext>
                  </a:extLst>
                </p:cNvPr>
                <p:cNvSpPr/>
                <p:nvPr/>
              </p:nvSpPr>
              <p:spPr>
                <a:xfrm>
                  <a:off x="8394787" y="3589051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89269124-19D5-4D8D-B1D6-8F67523ABE4B}"/>
                    </a:ext>
                  </a:extLst>
                </p:cNvPr>
                <p:cNvSpPr/>
                <p:nvPr/>
              </p:nvSpPr>
              <p:spPr>
                <a:xfrm>
                  <a:off x="8058007" y="3589051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1" name="Rectangle: Rounded Corners 270">
                  <a:extLst>
                    <a:ext uri="{FF2B5EF4-FFF2-40B4-BE49-F238E27FC236}">
                      <a16:creationId xmlns:a16="http://schemas.microsoft.com/office/drawing/2014/main" id="{C4376039-5A62-4EBF-8CD1-1C010A1994BC}"/>
                    </a:ext>
                  </a:extLst>
                </p:cNvPr>
                <p:cNvSpPr/>
                <p:nvPr/>
              </p:nvSpPr>
              <p:spPr>
                <a:xfrm>
                  <a:off x="8025861" y="3688825"/>
                  <a:ext cx="176473" cy="10997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7" name="Rectangle: Rounded Corners 276">
                  <a:extLst>
                    <a:ext uri="{FF2B5EF4-FFF2-40B4-BE49-F238E27FC236}">
                      <a16:creationId xmlns:a16="http://schemas.microsoft.com/office/drawing/2014/main" id="{01A8ADC8-B81A-4714-A0DF-111AF8C0DC82}"/>
                    </a:ext>
                  </a:extLst>
                </p:cNvPr>
                <p:cNvSpPr/>
                <p:nvPr/>
              </p:nvSpPr>
              <p:spPr>
                <a:xfrm>
                  <a:off x="8356781" y="3690801"/>
                  <a:ext cx="176474" cy="10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8" name="Rectangle: Rounded Corners 277">
                  <a:extLst>
                    <a:ext uri="{FF2B5EF4-FFF2-40B4-BE49-F238E27FC236}">
                      <a16:creationId xmlns:a16="http://schemas.microsoft.com/office/drawing/2014/main" id="{09B20BA6-AFE5-400B-BE72-85FB45FDFD01}"/>
                    </a:ext>
                  </a:extLst>
                </p:cNvPr>
                <p:cNvSpPr/>
                <p:nvPr/>
              </p:nvSpPr>
              <p:spPr>
                <a:xfrm>
                  <a:off x="8190844" y="3666013"/>
                  <a:ext cx="176474" cy="10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59" name="Graphic 58" descr="Meeting">
                <a:extLst>
                  <a:ext uri="{FF2B5EF4-FFF2-40B4-BE49-F238E27FC236}">
                    <a16:creationId xmlns:a16="http://schemas.microsoft.com/office/drawing/2014/main" id="{0788929F-710D-48AD-8AB9-8E7F239BA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xmlns="" r:embed="rId34"/>
                  </a:ext>
                </a:extLst>
              </a:blip>
              <a:stretch>
                <a:fillRect/>
              </a:stretch>
            </p:blipFill>
            <p:spPr>
              <a:xfrm>
                <a:off x="7993898" y="3459260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F7167514-61D9-4E14-B7E5-B33442D26D5E}"/>
              </a:ext>
            </a:extLst>
          </p:cNvPr>
          <p:cNvGrpSpPr/>
          <p:nvPr/>
        </p:nvGrpSpPr>
        <p:grpSpPr>
          <a:xfrm>
            <a:off x="8087400" y="5582101"/>
            <a:ext cx="830806" cy="756150"/>
            <a:chOff x="7589747" y="5376004"/>
            <a:chExt cx="830806" cy="756150"/>
          </a:xfrm>
        </p:grpSpPr>
        <p:pic>
          <p:nvPicPr>
            <p:cNvPr id="252" name="Graphic 251" descr="Earth Globe Americas">
              <a:extLst>
                <a:ext uri="{FF2B5EF4-FFF2-40B4-BE49-F238E27FC236}">
                  <a16:creationId xmlns:a16="http://schemas.microsoft.com/office/drawing/2014/main" id="{48A186F2-B0C5-4B33-969B-A0A9B9581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7844553" y="5376004"/>
              <a:ext cx="576000" cy="576000"/>
            </a:xfrm>
            <a:prstGeom prst="rect">
              <a:avLst/>
            </a:prstGeom>
          </p:spPr>
        </p:pic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8AD0A48C-B600-4AFC-B89B-771F6E1DD15C}"/>
                </a:ext>
              </a:extLst>
            </p:cNvPr>
            <p:cNvGrpSpPr/>
            <p:nvPr/>
          </p:nvGrpSpPr>
          <p:grpSpPr>
            <a:xfrm>
              <a:off x="7589747" y="5556154"/>
              <a:ext cx="576000" cy="576000"/>
              <a:chOff x="7399174" y="5459088"/>
              <a:chExt cx="576000" cy="576000"/>
            </a:xfrm>
          </p:grpSpPr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88C8A673-7182-4A01-A054-613499379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70713" y="5530159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1" name="Graphic 250" descr="Earth Globe Europe-Africa">
                <a:extLst>
                  <a:ext uri="{FF2B5EF4-FFF2-40B4-BE49-F238E27FC236}">
                    <a16:creationId xmlns:a16="http://schemas.microsoft.com/office/drawing/2014/main" id="{B6FFE75E-0C7C-4FE6-AC13-A24E79CFA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p:blipFill>
            <p:spPr>
              <a:xfrm>
                <a:off x="7399174" y="5459088"/>
                <a:ext cx="576000" cy="576000"/>
              </a:xfrm>
              <a:prstGeom prst="rect">
                <a:avLst/>
              </a:prstGeom>
            </p:spPr>
          </p:pic>
        </p:grpSp>
      </p:grpSp>
      <p:cxnSp>
        <p:nvCxnSpPr>
          <p:cNvPr id="316" name="Curved Connector 62">
            <a:extLst>
              <a:ext uri="{FF2B5EF4-FFF2-40B4-BE49-F238E27FC236}">
                <a16:creationId xmlns:a16="http://schemas.microsoft.com/office/drawing/2014/main" id="{2DC74CD9-C084-466E-9B24-87F0C4ACEE26}"/>
              </a:ext>
            </a:extLst>
          </p:cNvPr>
          <p:cNvCxnSpPr>
            <a:cxnSpLocks/>
            <a:stCxn id="230" idx="3"/>
            <a:endCxn id="317" idx="0"/>
          </p:cNvCxnSpPr>
          <p:nvPr/>
        </p:nvCxnSpPr>
        <p:spPr>
          <a:xfrm>
            <a:off x="1323778" y="2038127"/>
            <a:ext cx="1484427" cy="2042851"/>
          </a:xfrm>
          <a:prstGeom prst="curvedConnector2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Oval 316">
            <a:extLst>
              <a:ext uri="{FF2B5EF4-FFF2-40B4-BE49-F238E27FC236}">
                <a16:creationId xmlns:a16="http://schemas.microsoft.com/office/drawing/2014/main" id="{2646C784-6393-4928-A3F1-9C674A0CA76E}"/>
              </a:ext>
            </a:extLst>
          </p:cNvPr>
          <p:cNvSpPr/>
          <p:nvPr/>
        </p:nvSpPr>
        <p:spPr>
          <a:xfrm>
            <a:off x="2669156" y="4080978"/>
            <a:ext cx="278097" cy="276999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FD04CF52-B4A4-4C9C-946D-F26C5E03AE13}"/>
              </a:ext>
            </a:extLst>
          </p:cNvPr>
          <p:cNvSpPr txBox="1"/>
          <p:nvPr/>
        </p:nvSpPr>
        <p:spPr>
          <a:xfrm>
            <a:off x="469944" y="1704890"/>
            <a:ext cx="28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£</a:t>
            </a:r>
          </a:p>
        </p:txBody>
      </p:sp>
      <p:cxnSp>
        <p:nvCxnSpPr>
          <p:cNvPr id="327" name="Curved Connector 62">
            <a:extLst>
              <a:ext uri="{FF2B5EF4-FFF2-40B4-BE49-F238E27FC236}">
                <a16:creationId xmlns:a16="http://schemas.microsoft.com/office/drawing/2014/main" id="{F5D8702E-E5C5-4A5B-B967-4630C70DC82A}"/>
              </a:ext>
            </a:extLst>
          </p:cNvPr>
          <p:cNvCxnSpPr>
            <a:cxnSpLocks/>
            <a:stCxn id="375" idx="3"/>
            <a:endCxn id="223" idx="0"/>
          </p:cNvCxnSpPr>
          <p:nvPr/>
        </p:nvCxnSpPr>
        <p:spPr>
          <a:xfrm>
            <a:off x="2185086" y="1690419"/>
            <a:ext cx="894931" cy="2385508"/>
          </a:xfrm>
          <a:prstGeom prst="curvedConnector2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" name="Oval 327">
            <a:extLst>
              <a:ext uri="{FF2B5EF4-FFF2-40B4-BE49-F238E27FC236}">
                <a16:creationId xmlns:a16="http://schemas.microsoft.com/office/drawing/2014/main" id="{10D8AB4F-3240-41C7-A7F5-E700AE40DFAE}"/>
              </a:ext>
            </a:extLst>
          </p:cNvPr>
          <p:cNvSpPr/>
          <p:nvPr/>
        </p:nvSpPr>
        <p:spPr>
          <a:xfrm>
            <a:off x="3912866" y="5291946"/>
            <a:ext cx="278097" cy="276999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D03587B0-94E8-414B-BEAD-45E64928ED87}"/>
              </a:ext>
            </a:extLst>
          </p:cNvPr>
          <p:cNvGrpSpPr/>
          <p:nvPr/>
        </p:nvGrpSpPr>
        <p:grpSpPr>
          <a:xfrm>
            <a:off x="1967749" y="809258"/>
            <a:ext cx="441085" cy="614065"/>
            <a:chOff x="2669324" y="4004071"/>
            <a:chExt cx="441085" cy="614065"/>
          </a:xfrm>
        </p:grpSpPr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6871BE02-9A0F-4C63-8BEF-DFCAFA829472}"/>
                </a:ext>
              </a:extLst>
            </p:cNvPr>
            <p:cNvSpPr txBox="1"/>
            <p:nvPr/>
          </p:nvSpPr>
          <p:spPr>
            <a:xfrm>
              <a:off x="2669324" y="4004071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€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91DD9830-FE43-45B9-89C6-2F5A6CEFE5EC}"/>
                </a:ext>
              </a:extLst>
            </p:cNvPr>
            <p:cNvSpPr txBox="1"/>
            <p:nvPr/>
          </p:nvSpPr>
          <p:spPr>
            <a:xfrm>
              <a:off x="2821724" y="4156471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€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35" name="TextBox 334">
            <a:extLst>
              <a:ext uri="{FF2B5EF4-FFF2-40B4-BE49-F238E27FC236}">
                <a16:creationId xmlns:a16="http://schemas.microsoft.com/office/drawing/2014/main" id="{594812AC-5454-4E81-A557-197A4BA3D212}"/>
              </a:ext>
            </a:extLst>
          </p:cNvPr>
          <p:cNvSpPr txBox="1"/>
          <p:nvPr/>
        </p:nvSpPr>
        <p:spPr>
          <a:xfrm>
            <a:off x="579099" y="2765529"/>
            <a:ext cx="28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¥</a:t>
            </a:r>
          </a:p>
        </p:txBody>
      </p: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10CAE3A1-5C59-4A2A-BE39-F663877C4DFF}"/>
              </a:ext>
            </a:extLst>
          </p:cNvPr>
          <p:cNvGrpSpPr/>
          <p:nvPr/>
        </p:nvGrpSpPr>
        <p:grpSpPr>
          <a:xfrm>
            <a:off x="421125" y="3905109"/>
            <a:ext cx="447710" cy="653823"/>
            <a:chOff x="2456998" y="4685576"/>
            <a:chExt cx="447710" cy="653823"/>
          </a:xfrm>
        </p:grpSpPr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15FD7EC5-35EA-40AF-A75E-BEEA7238F93E}"/>
                </a:ext>
              </a:extLst>
            </p:cNvPr>
            <p:cNvSpPr txBox="1"/>
            <p:nvPr/>
          </p:nvSpPr>
          <p:spPr>
            <a:xfrm>
              <a:off x="2616023" y="4685576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$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ACC945BF-DE7C-4317-93BA-D734935E463E}"/>
                </a:ext>
              </a:extLst>
            </p:cNvPr>
            <p:cNvSpPr txBox="1"/>
            <p:nvPr/>
          </p:nvSpPr>
          <p:spPr>
            <a:xfrm>
              <a:off x="2456998" y="4877734"/>
              <a:ext cx="28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b="1" dirty="0">
                  <a:solidFill>
                    <a:srgbClr val="0070C0"/>
                  </a:solidFill>
                </a:rPr>
                <a:t>$</a:t>
              </a:r>
              <a:endParaRPr lang="en-GB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40" name="TextBox 339">
            <a:extLst>
              <a:ext uri="{FF2B5EF4-FFF2-40B4-BE49-F238E27FC236}">
                <a16:creationId xmlns:a16="http://schemas.microsoft.com/office/drawing/2014/main" id="{C19A12CE-6D84-47B6-BBDE-657F245C9613}"/>
              </a:ext>
            </a:extLst>
          </p:cNvPr>
          <p:cNvSpPr txBox="1"/>
          <p:nvPr/>
        </p:nvSpPr>
        <p:spPr>
          <a:xfrm>
            <a:off x="455958" y="4919084"/>
            <a:ext cx="28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70C0"/>
                </a:solidFill>
              </a:rPr>
              <a:t>$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57EC77B1-A721-4F5E-AD88-999EAD193143}"/>
              </a:ext>
            </a:extLst>
          </p:cNvPr>
          <p:cNvSpPr txBox="1"/>
          <p:nvPr/>
        </p:nvSpPr>
        <p:spPr>
          <a:xfrm>
            <a:off x="1922731" y="5872040"/>
            <a:ext cx="28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70C0"/>
                </a:solidFill>
              </a:rPr>
              <a:t>$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6B882869-F0FA-43EE-AD82-EAFCC82939E7}"/>
              </a:ext>
            </a:extLst>
          </p:cNvPr>
          <p:cNvSpPr txBox="1"/>
          <p:nvPr/>
        </p:nvSpPr>
        <p:spPr>
          <a:xfrm>
            <a:off x="2075131" y="6024440"/>
            <a:ext cx="288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70C0"/>
                </a:solidFill>
              </a:rPr>
              <a:t>$</a:t>
            </a:r>
            <a:endParaRPr lang="en-GB" sz="2400" b="1" dirty="0">
              <a:solidFill>
                <a:srgbClr val="0070C0"/>
              </a:solidFill>
            </a:endParaRPr>
          </a:p>
        </p:txBody>
      </p:sp>
      <p:cxnSp>
        <p:nvCxnSpPr>
          <p:cNvPr id="347" name="Curved Connector 62">
            <a:extLst>
              <a:ext uri="{FF2B5EF4-FFF2-40B4-BE49-F238E27FC236}">
                <a16:creationId xmlns:a16="http://schemas.microsoft.com/office/drawing/2014/main" id="{4DFD73D1-7880-4009-83EC-60F48EBF5295}"/>
              </a:ext>
            </a:extLst>
          </p:cNvPr>
          <p:cNvCxnSpPr>
            <a:cxnSpLocks/>
            <a:endCxn id="348" idx="2"/>
          </p:cNvCxnSpPr>
          <p:nvPr/>
        </p:nvCxnSpPr>
        <p:spPr>
          <a:xfrm>
            <a:off x="1355412" y="4756956"/>
            <a:ext cx="2419208" cy="269534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" name="Oval 347">
            <a:extLst>
              <a:ext uri="{FF2B5EF4-FFF2-40B4-BE49-F238E27FC236}">
                <a16:creationId xmlns:a16="http://schemas.microsoft.com/office/drawing/2014/main" id="{CF2DEB94-36F0-45D6-85A6-17ED2E3BCA15}"/>
              </a:ext>
            </a:extLst>
          </p:cNvPr>
          <p:cNvSpPr/>
          <p:nvPr/>
        </p:nvSpPr>
        <p:spPr>
          <a:xfrm>
            <a:off x="3774620" y="4887990"/>
            <a:ext cx="278097" cy="276999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3" name="Curved Connector 62">
            <a:extLst>
              <a:ext uri="{FF2B5EF4-FFF2-40B4-BE49-F238E27FC236}">
                <a16:creationId xmlns:a16="http://schemas.microsoft.com/office/drawing/2014/main" id="{98AA4931-444A-4D52-B858-A225D8F9640B}"/>
              </a:ext>
            </a:extLst>
          </p:cNvPr>
          <p:cNvCxnSpPr>
            <a:cxnSpLocks/>
            <a:stCxn id="254" idx="1"/>
            <a:endCxn id="354" idx="7"/>
          </p:cNvCxnSpPr>
          <p:nvPr/>
        </p:nvCxnSpPr>
        <p:spPr>
          <a:xfrm rot="10800000" flipV="1">
            <a:off x="5586182" y="2244945"/>
            <a:ext cx="2286986" cy="2279672"/>
          </a:xfrm>
          <a:prstGeom prst="curvedConnector2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Oval 353">
            <a:extLst>
              <a:ext uri="{FF2B5EF4-FFF2-40B4-BE49-F238E27FC236}">
                <a16:creationId xmlns:a16="http://schemas.microsoft.com/office/drawing/2014/main" id="{3D2FB833-6C06-4A36-985C-E397B4DD8780}"/>
              </a:ext>
            </a:extLst>
          </p:cNvPr>
          <p:cNvSpPr/>
          <p:nvPr/>
        </p:nvSpPr>
        <p:spPr>
          <a:xfrm>
            <a:off x="4873671" y="4480418"/>
            <a:ext cx="834758" cy="301812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2" name="Curved Connector 62">
            <a:extLst>
              <a:ext uri="{FF2B5EF4-FFF2-40B4-BE49-F238E27FC236}">
                <a16:creationId xmlns:a16="http://schemas.microsoft.com/office/drawing/2014/main" id="{0C3F9A1C-7314-41EC-8FD2-625005226864}"/>
              </a:ext>
            </a:extLst>
          </p:cNvPr>
          <p:cNvCxnSpPr>
            <a:cxnSpLocks/>
            <a:stCxn id="59" idx="1"/>
            <a:endCxn id="370" idx="6"/>
          </p:cNvCxnSpPr>
          <p:nvPr/>
        </p:nvCxnSpPr>
        <p:spPr>
          <a:xfrm rot="10800000">
            <a:off x="5538493" y="5028255"/>
            <a:ext cx="2464639" cy="145603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Curved Connector 62">
            <a:extLst>
              <a:ext uri="{FF2B5EF4-FFF2-40B4-BE49-F238E27FC236}">
                <a16:creationId xmlns:a16="http://schemas.microsoft.com/office/drawing/2014/main" id="{75F22279-912E-4DD4-AD24-EFAF2D67D673}"/>
              </a:ext>
            </a:extLst>
          </p:cNvPr>
          <p:cNvCxnSpPr>
            <a:cxnSpLocks/>
            <a:stCxn id="59" idx="1"/>
            <a:endCxn id="367" idx="6"/>
          </p:cNvCxnSpPr>
          <p:nvPr/>
        </p:nvCxnSpPr>
        <p:spPr>
          <a:xfrm rot="10800000">
            <a:off x="6647825" y="4209569"/>
            <a:ext cx="1355306" cy="964289"/>
          </a:xfrm>
          <a:prstGeom prst="curved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7" name="Oval 366">
            <a:extLst>
              <a:ext uri="{FF2B5EF4-FFF2-40B4-BE49-F238E27FC236}">
                <a16:creationId xmlns:a16="http://schemas.microsoft.com/office/drawing/2014/main" id="{1B49433E-5FE2-4027-9AAA-89B64FAC9262}"/>
              </a:ext>
            </a:extLst>
          </p:cNvPr>
          <p:cNvSpPr/>
          <p:nvPr/>
        </p:nvSpPr>
        <p:spPr>
          <a:xfrm>
            <a:off x="6118663" y="4058662"/>
            <a:ext cx="529162" cy="301812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Oval 369">
            <a:extLst>
              <a:ext uri="{FF2B5EF4-FFF2-40B4-BE49-F238E27FC236}">
                <a16:creationId xmlns:a16="http://schemas.microsoft.com/office/drawing/2014/main" id="{A28FBBB1-A552-4546-A6B0-347502BE84AD}"/>
              </a:ext>
            </a:extLst>
          </p:cNvPr>
          <p:cNvSpPr/>
          <p:nvPr/>
        </p:nvSpPr>
        <p:spPr>
          <a:xfrm>
            <a:off x="5009330" y="4877348"/>
            <a:ext cx="529162" cy="301812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21145ACF-208F-4BD2-ACBF-C894669326A3}"/>
              </a:ext>
            </a:extLst>
          </p:cNvPr>
          <p:cNvSpPr/>
          <p:nvPr/>
        </p:nvSpPr>
        <p:spPr>
          <a:xfrm>
            <a:off x="1295099" y="1482670"/>
            <a:ext cx="8899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</a:t>
            </a:r>
          </a:p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GB" sz="105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gency</a:t>
            </a:r>
            <a:endParaRPr lang="en-GB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E09C8500-AFDA-495D-9E3E-224195540617}"/>
              </a:ext>
            </a:extLst>
          </p:cNvPr>
          <p:cNvSpPr/>
          <p:nvPr/>
        </p:nvSpPr>
        <p:spPr>
          <a:xfrm>
            <a:off x="569082" y="2145563"/>
            <a:ext cx="9044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Professional </a:t>
            </a:r>
          </a:p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Society</a:t>
            </a:r>
            <a:endParaRPr lang="en-GB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CB0F0767-189B-4618-8B8D-C054372F9ECE}"/>
              </a:ext>
            </a:extLst>
          </p:cNvPr>
          <p:cNvSpPr/>
          <p:nvPr/>
        </p:nvSpPr>
        <p:spPr>
          <a:xfrm>
            <a:off x="713426" y="3165906"/>
            <a:ext cx="74251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Natural</a:t>
            </a:r>
          </a:p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History </a:t>
            </a:r>
          </a:p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Collection</a:t>
            </a:r>
            <a:endParaRPr lang="en-GB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EBC710FC-F7DB-40A9-A500-AB9E3C6792FD}"/>
              </a:ext>
            </a:extLst>
          </p:cNvPr>
          <p:cNvSpPr/>
          <p:nvPr/>
        </p:nvSpPr>
        <p:spPr>
          <a:xfrm>
            <a:off x="640618" y="4229643"/>
            <a:ext cx="8274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Computing </a:t>
            </a:r>
          </a:p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Centre</a:t>
            </a:r>
            <a:endParaRPr lang="en-GB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096F62AD-1F7B-4EB8-925A-7275A6D5D115}"/>
              </a:ext>
            </a:extLst>
          </p:cNvPr>
          <p:cNvSpPr/>
          <p:nvPr/>
        </p:nvSpPr>
        <p:spPr>
          <a:xfrm>
            <a:off x="635707" y="5274821"/>
            <a:ext cx="7569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</a:t>
            </a:r>
            <a:endParaRPr lang="en-GB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D9AB252E-88DF-4A01-96F8-41A60D52B08B}"/>
              </a:ext>
            </a:extLst>
          </p:cNvPr>
          <p:cNvSpPr/>
          <p:nvPr/>
        </p:nvSpPr>
        <p:spPr>
          <a:xfrm>
            <a:off x="1427272" y="6006186"/>
            <a:ext cx="6495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Industry</a:t>
            </a:r>
            <a:endParaRPr lang="en-GB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5A9B5B87-8E62-44D0-94C1-D629C9B602B2}"/>
              </a:ext>
            </a:extLst>
          </p:cNvPr>
          <p:cNvSpPr/>
          <p:nvPr/>
        </p:nvSpPr>
        <p:spPr>
          <a:xfrm>
            <a:off x="8088472" y="3332730"/>
            <a:ext cx="96693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Networks and</a:t>
            </a:r>
          </a:p>
          <a:p>
            <a:pPr algn="ctr"/>
            <a:r>
              <a:rPr lang="en-AU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Consortia</a:t>
            </a:r>
            <a:endParaRPr lang="en-GB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07" name="Curved Connector 62">
            <a:extLst>
              <a:ext uri="{FF2B5EF4-FFF2-40B4-BE49-F238E27FC236}">
                <a16:creationId xmlns:a16="http://schemas.microsoft.com/office/drawing/2014/main" id="{988261C1-1488-48BA-B35F-0B59F7514BBE}"/>
              </a:ext>
            </a:extLst>
          </p:cNvPr>
          <p:cNvCxnSpPr>
            <a:cxnSpLocks/>
            <a:stCxn id="120" idx="6"/>
            <a:endCxn id="391" idx="2"/>
          </p:cNvCxnSpPr>
          <p:nvPr/>
        </p:nvCxnSpPr>
        <p:spPr>
          <a:xfrm flipV="1">
            <a:off x="5634512" y="2564158"/>
            <a:ext cx="461171" cy="807682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Curved Connector 62">
            <a:extLst>
              <a:ext uri="{FF2B5EF4-FFF2-40B4-BE49-F238E27FC236}">
                <a16:creationId xmlns:a16="http://schemas.microsoft.com/office/drawing/2014/main" id="{2C7E001F-F081-4632-B6F0-7F0007D28D48}"/>
              </a:ext>
            </a:extLst>
          </p:cNvPr>
          <p:cNvCxnSpPr>
            <a:cxnSpLocks/>
          </p:cNvCxnSpPr>
          <p:nvPr/>
        </p:nvCxnSpPr>
        <p:spPr>
          <a:xfrm flipV="1">
            <a:off x="5053263" y="2582747"/>
            <a:ext cx="144000" cy="396000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878092" y="1448158"/>
            <a:ext cx="840476" cy="1116000"/>
            <a:chOff x="2878092" y="1452570"/>
            <a:chExt cx="840476" cy="1116000"/>
          </a:xfrm>
        </p:grpSpPr>
        <p:sp>
          <p:nvSpPr>
            <p:cNvPr id="1040" name="Rectangle: Rounded Corners 1039">
              <a:extLst>
                <a:ext uri="{FF2B5EF4-FFF2-40B4-BE49-F238E27FC236}">
                  <a16:creationId xmlns:a16="http://schemas.microsoft.com/office/drawing/2014/main" id="{FD960E32-7229-42BB-A992-E169678A98F3}"/>
                </a:ext>
              </a:extLst>
            </p:cNvPr>
            <p:cNvSpPr/>
            <p:nvPr/>
          </p:nvSpPr>
          <p:spPr>
            <a:xfrm>
              <a:off x="2878092" y="1452570"/>
              <a:ext cx="840476" cy="11160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b"/>
            <a:lstStyle/>
            <a:p>
              <a:pPr algn="ctr"/>
              <a:r>
                <a:rPr lang="en-AU" sz="1000" b="1" dirty="0" err="1">
                  <a:solidFill>
                    <a:schemeClr val="accent3">
                      <a:lumMod val="50000"/>
                    </a:schemeClr>
                  </a:solidFill>
                </a:rPr>
                <a:t>Communicateand</a:t>
              </a:r>
              <a:r>
                <a:rPr lang="en-AU" sz="1000" b="1" dirty="0">
                  <a:solidFill>
                    <a:schemeClr val="accent3">
                      <a:lumMod val="50000"/>
                    </a:schemeClr>
                  </a:solidFill>
                </a:rPr>
                <a:t> Translate Roadmaps</a:t>
              </a:r>
              <a:endParaRPr lang="en-GB" sz="1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1042" name="Picture 4" descr="Image result for icon language">
              <a:extLst>
                <a:ext uri="{FF2B5EF4-FFF2-40B4-BE49-F238E27FC236}">
                  <a16:creationId xmlns:a16="http://schemas.microsoft.com/office/drawing/2014/main" id="{493CB567-A78F-4121-A556-57A80DB9B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300" y="1464235"/>
              <a:ext cx="522414" cy="566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742994" y="1448158"/>
            <a:ext cx="840476" cy="1116000"/>
            <a:chOff x="4760130" y="1452570"/>
            <a:chExt cx="840476" cy="1116000"/>
          </a:xfrm>
        </p:grpSpPr>
        <p:sp>
          <p:nvSpPr>
            <p:cNvPr id="389" name="Rectangle: Rounded Corners 388">
              <a:extLst>
                <a:ext uri="{FF2B5EF4-FFF2-40B4-BE49-F238E27FC236}">
                  <a16:creationId xmlns:a16="http://schemas.microsoft.com/office/drawing/2014/main" id="{AF4E6DA8-19A4-429C-99A2-0A4BD28855C6}"/>
                </a:ext>
              </a:extLst>
            </p:cNvPr>
            <p:cNvSpPr/>
            <p:nvPr/>
          </p:nvSpPr>
          <p:spPr>
            <a:xfrm>
              <a:off x="4760130" y="1452570"/>
              <a:ext cx="840476" cy="11160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b"/>
            <a:lstStyle/>
            <a:p>
              <a:pPr algn="ctr"/>
              <a:r>
                <a:rPr lang="en-AU" sz="1000" b="1" dirty="0">
                  <a:solidFill>
                    <a:schemeClr val="accent3">
                      <a:lumMod val="50000"/>
                    </a:schemeClr>
                  </a:solidFill>
                </a:rPr>
                <a:t>Support Proposal Development</a:t>
              </a:r>
              <a:endParaRPr lang="en-GB" sz="1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1048" name="Picture 1047">
              <a:extLst>
                <a:ext uri="{FF2B5EF4-FFF2-40B4-BE49-F238E27FC236}">
                  <a16:creationId xmlns:a16="http://schemas.microsoft.com/office/drawing/2014/main" id="{CA58AFFD-627D-4CC1-9570-46D11B071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/>
            <a:srcRect b="13468"/>
            <a:stretch/>
          </p:blipFill>
          <p:spPr>
            <a:xfrm>
              <a:off x="4763525" y="1506934"/>
              <a:ext cx="512693" cy="480993"/>
            </a:xfrm>
            <a:prstGeom prst="rect">
              <a:avLst/>
            </a:prstGeom>
          </p:spPr>
        </p:pic>
        <p:pic>
          <p:nvPicPr>
            <p:cNvPr id="1050" name="Graphic 1049" descr="Coins">
              <a:extLst>
                <a:ext uri="{FF2B5EF4-FFF2-40B4-BE49-F238E27FC236}">
                  <a16:creationId xmlns:a16="http://schemas.microsoft.com/office/drawing/2014/main" id="{E9006C60-9F4F-4480-9749-8411ADAA5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96DAC541-7B7A-43D3-8B79-37D633B846F1}">
                  <asvg:svgBlip xmlns:asvg="http://schemas.microsoft.com/office/drawing/2016/SVG/main" xmlns="" r:embed="rId56"/>
                </a:ext>
              </a:extLst>
            </a:blip>
            <a:stretch>
              <a:fillRect/>
            </a:stretch>
          </p:blipFill>
          <p:spPr>
            <a:xfrm>
              <a:off x="5176957" y="1543716"/>
              <a:ext cx="375793" cy="4074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675445" y="1448158"/>
            <a:ext cx="843488" cy="1116000"/>
            <a:chOff x="5675445" y="1452570"/>
            <a:chExt cx="843488" cy="1116000"/>
          </a:xfrm>
        </p:grpSpPr>
        <p:sp>
          <p:nvSpPr>
            <p:cNvPr id="161" name="Rectangle 160"/>
            <p:cNvSpPr/>
            <p:nvPr/>
          </p:nvSpPr>
          <p:spPr>
            <a:xfrm>
              <a:off x="5697457" y="1755256"/>
              <a:ext cx="79279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050" b="1" dirty="0">
                  <a:solidFill>
                    <a:schemeClr val="accent6">
                      <a:lumMod val="75000"/>
                    </a:schemeClr>
                  </a:solidFill>
                </a:rPr>
                <a:t>Coordinates</a:t>
              </a:r>
            </a:p>
          </p:txBody>
        </p:sp>
        <p:sp>
          <p:nvSpPr>
            <p:cNvPr id="391" name="Rectangle: Rounded Corners 390">
              <a:extLst>
                <a:ext uri="{FF2B5EF4-FFF2-40B4-BE49-F238E27FC236}">
                  <a16:creationId xmlns:a16="http://schemas.microsoft.com/office/drawing/2014/main" id="{6EA1C14C-94A8-4FD8-84AA-F2F28B662C90}"/>
                </a:ext>
              </a:extLst>
            </p:cNvPr>
            <p:cNvSpPr/>
            <p:nvPr/>
          </p:nvSpPr>
          <p:spPr>
            <a:xfrm>
              <a:off x="5675445" y="1452570"/>
              <a:ext cx="840476" cy="11160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b"/>
            <a:lstStyle/>
            <a:p>
              <a:pPr algn="ctr"/>
              <a:r>
                <a:rPr lang="en-AU" sz="1000" b="1" dirty="0">
                  <a:solidFill>
                    <a:schemeClr val="accent3">
                      <a:lumMod val="50000"/>
                    </a:schemeClr>
                  </a:solidFill>
                </a:rPr>
                <a:t>Coordinate Letters of Support</a:t>
              </a:r>
              <a:endParaRPr lang="en-GB" sz="1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10BD0EBC-89EF-42DC-8A00-385D034EBDEE}"/>
                </a:ext>
              </a:extLst>
            </p:cNvPr>
            <p:cNvGrpSpPr/>
            <p:nvPr/>
          </p:nvGrpSpPr>
          <p:grpSpPr>
            <a:xfrm>
              <a:off x="5684506" y="1493600"/>
              <a:ext cx="526366" cy="496257"/>
              <a:chOff x="5601683" y="1436896"/>
              <a:chExt cx="570676" cy="496838"/>
            </a:xfrm>
          </p:grpSpPr>
          <p:pic>
            <p:nvPicPr>
              <p:cNvPr id="1052" name="Graphic 1051" descr="Email">
                <a:extLst>
                  <a:ext uri="{FF2B5EF4-FFF2-40B4-BE49-F238E27FC236}">
                    <a16:creationId xmlns:a16="http://schemas.microsoft.com/office/drawing/2014/main" id="{CCD4BAC4-3C07-4FA3-958C-1F786FB45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>
                <a:extLst>
                  <a:ext uri="{96DAC541-7B7A-43D3-8B79-37D633B846F1}">
                    <asvg:svgBlip xmlns:asvg="http://schemas.microsoft.com/office/drawing/2016/SVG/main" xmlns="" r:embed="rId58"/>
                  </a:ext>
                </a:extLst>
              </a:blip>
              <a:stretch>
                <a:fillRect/>
              </a:stretch>
            </p:blipFill>
            <p:spPr>
              <a:xfrm>
                <a:off x="5601683" y="1436896"/>
                <a:ext cx="570676" cy="496838"/>
              </a:xfrm>
              <a:prstGeom prst="rect">
                <a:avLst/>
              </a:prstGeom>
            </p:spPr>
          </p:pic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E89B50BF-9BC2-4F34-A79A-10B946601B7F}"/>
                  </a:ext>
                </a:extLst>
              </p:cNvPr>
              <p:cNvSpPr/>
              <p:nvPr/>
            </p:nvSpPr>
            <p:spPr>
              <a:xfrm>
                <a:off x="5762850" y="1528471"/>
                <a:ext cx="231662" cy="16407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AU" sz="1200" b="1" dirty="0">
                    <a:solidFill>
                      <a:schemeClr val="tx1"/>
                    </a:solidFill>
                  </a:rPr>
                  <a:t>Yes!</a:t>
                </a:r>
                <a:endParaRPr lang="en-GB" sz="1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9AC7D0B7-80FA-4969-807E-9AF12DF1DB7C}"/>
                </a:ext>
              </a:extLst>
            </p:cNvPr>
            <p:cNvGrpSpPr/>
            <p:nvPr/>
          </p:nvGrpSpPr>
          <p:grpSpPr>
            <a:xfrm>
              <a:off x="5992567" y="1530802"/>
              <a:ext cx="526366" cy="496257"/>
              <a:chOff x="6116468" y="1495362"/>
              <a:chExt cx="570676" cy="496838"/>
            </a:xfrm>
          </p:grpSpPr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E8CB078A-C2D6-4548-86C8-FAC2AB1B0CDF}"/>
                  </a:ext>
                </a:extLst>
              </p:cNvPr>
              <p:cNvSpPr/>
              <p:nvPr/>
            </p:nvSpPr>
            <p:spPr>
              <a:xfrm>
                <a:off x="6188112" y="1684141"/>
                <a:ext cx="437196" cy="261429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3F48D4AF-8539-48AA-8F72-356AE03005F5}"/>
                  </a:ext>
                </a:extLst>
              </p:cNvPr>
              <p:cNvGrpSpPr/>
              <p:nvPr/>
            </p:nvGrpSpPr>
            <p:grpSpPr>
              <a:xfrm>
                <a:off x="6116468" y="1495362"/>
                <a:ext cx="570676" cy="496838"/>
                <a:chOff x="6024324" y="1495362"/>
                <a:chExt cx="570676" cy="496838"/>
              </a:xfrm>
            </p:grpSpPr>
            <p:pic>
              <p:nvPicPr>
                <p:cNvPr id="403" name="Graphic 402" descr="Email">
                  <a:extLst>
                    <a:ext uri="{FF2B5EF4-FFF2-40B4-BE49-F238E27FC236}">
                      <a16:creationId xmlns:a16="http://schemas.microsoft.com/office/drawing/2014/main" id="{DF0F8B82-907A-414B-85E7-3C3E8653EE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7">
                  <a:extLst>
                    <a:ext uri="{96DAC541-7B7A-43D3-8B79-37D633B846F1}">
                      <asvg:svgBlip xmlns:asvg="http://schemas.microsoft.com/office/drawing/2016/SVG/main" xmlns="" r:embed="rId5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24324" y="1495362"/>
                  <a:ext cx="570676" cy="496838"/>
                </a:xfrm>
                <a:prstGeom prst="rect">
                  <a:avLst/>
                </a:prstGeom>
              </p:spPr>
            </p:pic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ABB294C-F257-4045-B380-92EEF0D5CB97}"/>
                    </a:ext>
                  </a:extLst>
                </p:cNvPr>
                <p:cNvSpPr/>
                <p:nvPr/>
              </p:nvSpPr>
              <p:spPr>
                <a:xfrm>
                  <a:off x="6199667" y="1586937"/>
                  <a:ext cx="231662" cy="1640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ja-JP" altLang="en-US" sz="1200" b="1" dirty="0">
                      <a:solidFill>
                        <a:schemeClr val="tx1"/>
                      </a:solidFill>
                    </a:rPr>
                    <a:t>是</a:t>
                  </a:r>
                  <a:r>
                    <a:rPr lang="en-US" altLang="ja-JP" sz="1200" b="1" dirty="0">
                      <a:solidFill>
                        <a:schemeClr val="tx1"/>
                      </a:solidFill>
                    </a:rPr>
                    <a:t>!</a:t>
                  </a:r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3810543" y="1448158"/>
            <a:ext cx="840476" cy="1116000"/>
            <a:chOff x="3813644" y="1443747"/>
            <a:chExt cx="840476" cy="1116000"/>
          </a:xfrm>
        </p:grpSpPr>
        <p:sp>
          <p:nvSpPr>
            <p:cNvPr id="448" name="Rectangle: Rounded Corners 447">
              <a:extLst>
                <a:ext uri="{FF2B5EF4-FFF2-40B4-BE49-F238E27FC236}">
                  <a16:creationId xmlns:a16="http://schemas.microsoft.com/office/drawing/2014/main" id="{E8E5A6FD-96C4-4295-A684-E735C8EDC801}"/>
                </a:ext>
              </a:extLst>
            </p:cNvPr>
            <p:cNvSpPr/>
            <p:nvPr/>
          </p:nvSpPr>
          <p:spPr>
            <a:xfrm>
              <a:off x="3813644" y="1443747"/>
              <a:ext cx="840476" cy="1116000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b"/>
            <a:lstStyle/>
            <a:p>
              <a:pPr algn="ctr"/>
              <a:r>
                <a:rPr lang="en-AU" sz="1000" b="1" dirty="0">
                  <a:solidFill>
                    <a:schemeClr val="accent3">
                      <a:lumMod val="50000"/>
                    </a:schemeClr>
                  </a:solidFill>
                </a:rPr>
                <a:t>Advise on Standards and Best Practice</a:t>
              </a:r>
              <a:endParaRPr lang="en-GB" sz="1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452" name="Graphic 451" descr="Ribbon">
              <a:extLst>
                <a:ext uri="{FF2B5EF4-FFF2-40B4-BE49-F238E27FC236}">
                  <a16:creationId xmlns:a16="http://schemas.microsoft.com/office/drawing/2014/main" id="{F82CF878-EA1A-4C3A-AF2D-2B231885F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96DAC541-7B7A-43D3-8B79-37D633B846F1}">
                  <asvg:svgBlip xmlns:asvg="http://schemas.microsoft.com/office/drawing/2016/SVG/main" xmlns="" r:embed="rId60"/>
                </a:ext>
              </a:extLst>
            </a:blip>
            <a:stretch>
              <a:fillRect/>
            </a:stretch>
          </p:blipFill>
          <p:spPr>
            <a:xfrm>
              <a:off x="4164676" y="1521204"/>
              <a:ext cx="452453" cy="452453"/>
            </a:xfrm>
            <a:prstGeom prst="rect">
              <a:avLst/>
            </a:prstGeom>
          </p:spPr>
        </p:pic>
        <p:pic>
          <p:nvPicPr>
            <p:cNvPr id="454" name="Graphic 453" descr="Ruler">
              <a:extLst>
                <a:ext uri="{FF2B5EF4-FFF2-40B4-BE49-F238E27FC236}">
                  <a16:creationId xmlns:a16="http://schemas.microsoft.com/office/drawing/2014/main" id="{C3476503-BA55-496E-885D-CF21BC6CB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96DAC541-7B7A-43D3-8B79-37D633B846F1}">
                  <asvg:svgBlip xmlns:asvg="http://schemas.microsoft.com/office/drawing/2016/SVG/main" xmlns="" r:embed="rId62"/>
                </a:ext>
              </a:extLst>
            </a:blip>
            <a:stretch>
              <a:fillRect/>
            </a:stretch>
          </p:blipFill>
          <p:spPr>
            <a:xfrm>
              <a:off x="3840216" y="1531760"/>
              <a:ext cx="431341" cy="431341"/>
            </a:xfrm>
            <a:prstGeom prst="rect">
              <a:avLst/>
            </a:prstGeom>
          </p:spPr>
        </p:pic>
      </p:grpSp>
      <p:cxnSp>
        <p:nvCxnSpPr>
          <p:cNvPr id="473" name="Curved Connector 62">
            <a:extLst>
              <a:ext uri="{FF2B5EF4-FFF2-40B4-BE49-F238E27FC236}">
                <a16:creationId xmlns:a16="http://schemas.microsoft.com/office/drawing/2014/main" id="{36D42745-B0F3-44C6-BE06-AA3BD2367B23}"/>
              </a:ext>
            </a:extLst>
          </p:cNvPr>
          <p:cNvCxnSpPr>
            <a:cxnSpLocks/>
          </p:cNvCxnSpPr>
          <p:nvPr/>
        </p:nvCxnSpPr>
        <p:spPr>
          <a:xfrm flipH="1" flipV="1">
            <a:off x="4256044" y="2572106"/>
            <a:ext cx="144000" cy="396000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>
            <a:normAutofit/>
          </a:bodyPr>
          <a:lstStyle/>
          <a:p>
            <a:r>
              <a:rPr lang="en-GB" dirty="0"/>
              <a:t>GBIC2: Coordinating </a:t>
            </a:r>
            <a:r>
              <a:rPr lang="en-GB" dirty="0" smtClean="0"/>
              <a:t>JOINT Implementation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4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23" grpId="0" animBg="1"/>
      <p:bldP spid="225" grpId="0" animBg="1"/>
      <p:bldP spid="317" grpId="0" animBg="1"/>
      <p:bldP spid="326" grpId="0"/>
      <p:bldP spid="328" grpId="0" animBg="1"/>
      <p:bldP spid="335" grpId="0"/>
      <p:bldP spid="340" grpId="0"/>
      <p:bldP spid="341" grpId="0"/>
      <p:bldP spid="342" grpId="0"/>
      <p:bldP spid="348" grpId="0" animBg="1"/>
      <p:bldP spid="354" grpId="0" animBg="1"/>
      <p:bldP spid="367" grpId="0" animBg="1"/>
      <p:bldP spid="3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MUCH COORDINATION IS POSSIBLE?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2" descr="C:\Users\dhobern\AppData\Local\Microsoft\Windows\Temporary Internet Files\Content.Outlook\E7G54LFQ\GBIO FRAMEWO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1970" r="2397" b="8596"/>
          <a:stretch/>
        </p:blipFill>
        <p:spPr bwMode="auto">
          <a:xfrm>
            <a:off x="351982" y="4014800"/>
            <a:ext cx="1583235" cy="161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9405" y="1781565"/>
            <a:ext cx="173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Shared vision</a:t>
            </a:r>
          </a:p>
          <a:p>
            <a:r>
              <a:rPr lang="en-GB" dirty="0" smtClean="0"/>
              <a:t>Shared language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520738" y="1781565"/>
            <a:ext cx="1739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Shared vision</a:t>
            </a:r>
          </a:p>
          <a:p>
            <a:r>
              <a:rPr lang="en-GB" dirty="0" smtClean="0"/>
              <a:t>Shared language</a:t>
            </a:r>
          </a:p>
          <a:p>
            <a:r>
              <a:rPr lang="en-GB" dirty="0" smtClean="0"/>
              <a:t>Shared priorities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22071" y="1781565"/>
            <a:ext cx="1767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Shared vision</a:t>
            </a:r>
          </a:p>
          <a:p>
            <a:r>
              <a:rPr lang="en-GB" dirty="0" smtClean="0"/>
              <a:t>Shared language</a:t>
            </a:r>
          </a:p>
          <a:p>
            <a:r>
              <a:rPr lang="en-GB" dirty="0" smtClean="0"/>
              <a:t>Shared priorities</a:t>
            </a:r>
          </a:p>
          <a:p>
            <a:r>
              <a:rPr lang="en-GB" dirty="0" smtClean="0"/>
              <a:t>Shared reporting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923405" y="1781565"/>
            <a:ext cx="21207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Shared vision</a:t>
            </a:r>
          </a:p>
          <a:p>
            <a:r>
              <a:rPr lang="en-GB" dirty="0" smtClean="0"/>
              <a:t>Shared language</a:t>
            </a:r>
            <a:endParaRPr lang="en-GB" dirty="0"/>
          </a:p>
          <a:p>
            <a:r>
              <a:rPr lang="en-GB" dirty="0"/>
              <a:t>Shared priorities</a:t>
            </a:r>
          </a:p>
          <a:p>
            <a:r>
              <a:rPr lang="en-GB" dirty="0"/>
              <a:t>Shared </a:t>
            </a:r>
            <a:r>
              <a:rPr lang="en-GB" dirty="0" smtClean="0"/>
              <a:t>reporting</a:t>
            </a:r>
            <a:endParaRPr lang="en-GB" dirty="0"/>
          </a:p>
          <a:p>
            <a:r>
              <a:rPr lang="en-GB" dirty="0" smtClean="0"/>
              <a:t>Shared funding</a:t>
            </a:r>
          </a:p>
          <a:p>
            <a:r>
              <a:rPr lang="en-GB" dirty="0" smtClean="0"/>
              <a:t>Shared delivery</a:t>
            </a:r>
          </a:p>
          <a:p>
            <a:r>
              <a:rPr lang="en-GB" dirty="0" smtClean="0"/>
              <a:t>Shared sustainability</a:t>
            </a:r>
            <a:endParaRPr lang="en-GB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624909" y="4000429"/>
            <a:ext cx="1324556" cy="1638761"/>
            <a:chOff x="2203621" y="4173405"/>
            <a:chExt cx="1759305" cy="21766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621" y="4173405"/>
              <a:ext cx="1058499" cy="136982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23" y="4442344"/>
              <a:ext cx="1058499" cy="13698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825" y="4711283"/>
              <a:ext cx="1058499" cy="136982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427" y="4980222"/>
              <a:ext cx="1058499" cy="1369822"/>
            </a:xfrm>
            <a:prstGeom prst="rect">
              <a:avLst/>
            </a:prstGeom>
          </p:spPr>
        </p:pic>
      </p:grpSp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650" y="4126004"/>
            <a:ext cx="2174814" cy="1387611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401" y="4136697"/>
            <a:ext cx="2036889" cy="1366225"/>
          </a:xfrm>
          <a:prstGeom prst="rect">
            <a:avLst/>
          </a:prstGeom>
        </p:spPr>
      </p:pic>
      <p:grpSp>
        <p:nvGrpSpPr>
          <p:cNvPr id="184" name="Group 183"/>
          <p:cNvGrpSpPr/>
          <p:nvPr/>
        </p:nvGrpSpPr>
        <p:grpSpPr>
          <a:xfrm>
            <a:off x="292566" y="1070395"/>
            <a:ext cx="8558869" cy="369332"/>
            <a:chOff x="195766" y="1100875"/>
            <a:chExt cx="8558869" cy="369332"/>
          </a:xfrm>
        </p:grpSpPr>
        <p:sp>
          <p:nvSpPr>
            <p:cNvPr id="7" name="Right Arrow 6"/>
            <p:cNvSpPr/>
            <p:nvPr/>
          </p:nvSpPr>
          <p:spPr>
            <a:xfrm>
              <a:off x="1150547" y="1102661"/>
              <a:ext cx="6507024" cy="365760"/>
            </a:xfrm>
            <a:prstGeom prst="rightArrow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1"/>
            </a:gradFill>
            <a:ln w="1905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95766" y="1100875"/>
              <a:ext cx="845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3">
                      <a:lumMod val="50000"/>
                    </a:schemeClr>
                  </a:solidFill>
                </a:rPr>
                <a:t>EASIER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7766864" y="1100875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accent6">
                      <a:lumMod val="50000"/>
                    </a:schemeClr>
                  </a:solidFill>
                </a:rPr>
                <a:t>HARDER</a:t>
              </a:r>
              <a:endParaRPr lang="en-GB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60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happens after this week?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7129"/>
            <a:ext cx="8229600" cy="481647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GB" dirty="0" smtClean="0"/>
              <a:t>Consultation Paper summarising outcomes</a:t>
            </a:r>
          </a:p>
          <a:p>
            <a:pPr marL="1200150" lvl="1" indent="-457200"/>
            <a:r>
              <a:rPr lang="en-GB" dirty="0" smtClean="0"/>
              <a:t>Consensus from attendees</a:t>
            </a:r>
          </a:p>
          <a:p>
            <a:pPr marL="1200150" lvl="1" indent="-457200"/>
            <a:r>
              <a:rPr lang="en-GB" dirty="0" smtClean="0"/>
              <a:t>Dissenting perspectives</a:t>
            </a:r>
          </a:p>
          <a:p>
            <a:pPr marL="1200150" lvl="1" indent="-457200"/>
            <a:r>
              <a:rPr lang="en-GB" dirty="0" smtClean="0"/>
              <a:t>Open questions</a:t>
            </a:r>
          </a:p>
          <a:p>
            <a:pPr marL="1200150" lvl="1" indent="-457200"/>
            <a:r>
              <a:rPr lang="en-GB" dirty="0" smtClean="0"/>
              <a:t>Multiple language versions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International consultation on suggested model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Expand buy-in from a broader community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Refine ideas where appropriate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Secure funding to begin implementation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Details depend on adopted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1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Facilitated Plenary sessions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24" y="2089049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310529"/>
            <a:ext cx="5878165" cy="44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Steering Committee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1517275" y="3658638"/>
            <a:ext cx="6109451" cy="1920000"/>
            <a:chOff x="2116814" y="3658638"/>
            <a:chExt cx="6109451" cy="192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5" t="9" r="11915" b="-9"/>
            <a:stretch/>
          </p:blipFill>
          <p:spPr>
            <a:xfrm>
              <a:off x="4451540" y="3658638"/>
              <a:ext cx="1440000" cy="192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4" b="11596"/>
            <a:stretch/>
          </p:blipFill>
          <p:spPr>
            <a:xfrm>
              <a:off x="6786265" y="3658638"/>
              <a:ext cx="1440000" cy="192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r="19953"/>
            <a:stretch/>
          </p:blipFill>
          <p:spPr>
            <a:xfrm>
              <a:off x="2116814" y="3658638"/>
              <a:ext cx="1440000" cy="19200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363991" y="5611655"/>
            <a:ext cx="17636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/>
              <a:t>Isayvani Naicker</a:t>
            </a:r>
          </a:p>
          <a:p>
            <a:pPr algn="ctr"/>
            <a:r>
              <a:rPr lang="en-GB" sz="1100" dirty="0"/>
              <a:t>African Academy of Science</a:t>
            </a:r>
          </a:p>
          <a:p>
            <a:pPr algn="ctr"/>
            <a:r>
              <a:rPr lang="en-GB" sz="1100" dirty="0" smtClean="0"/>
              <a:t>Kenya</a:t>
            </a:r>
            <a:endParaRPr lang="en-GB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3605372" y="5611655"/>
            <a:ext cx="1951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/>
              <a:t>Laetitia Navarro</a:t>
            </a:r>
          </a:p>
          <a:p>
            <a:pPr algn="ctr"/>
            <a:r>
              <a:rPr lang="en-GB" sz="1100" dirty="0"/>
              <a:t>German Centre for Integrative </a:t>
            </a:r>
            <a:endParaRPr lang="en-GB" sz="1100" dirty="0" smtClean="0"/>
          </a:p>
          <a:p>
            <a:pPr algn="ctr"/>
            <a:r>
              <a:rPr lang="en-GB" sz="1100" dirty="0" smtClean="0"/>
              <a:t>Biodiversity</a:t>
            </a:r>
            <a:r>
              <a:rPr lang="en-GB" sz="1100" dirty="0"/>
              <a:t> Research (</a:t>
            </a:r>
            <a:r>
              <a:rPr lang="en-GB" sz="1100" dirty="0" err="1"/>
              <a:t>iDiv</a:t>
            </a:r>
            <a:r>
              <a:rPr lang="en-GB" sz="1100" dirty="0"/>
              <a:t>)</a:t>
            </a:r>
          </a:p>
          <a:p>
            <a:pPr algn="ctr"/>
            <a:r>
              <a:rPr lang="en-GB" sz="1100" dirty="0" smtClean="0"/>
              <a:t>Germany</a:t>
            </a:r>
            <a:endParaRPr lang="en-GB" sz="1100" dirty="0"/>
          </a:p>
        </p:txBody>
      </p:sp>
      <p:sp>
        <p:nvSpPr>
          <p:cNvPr id="19" name="Rectangle 18"/>
          <p:cNvSpPr/>
          <p:nvPr/>
        </p:nvSpPr>
        <p:spPr>
          <a:xfrm>
            <a:off x="4629255" y="5611655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100" b="1" dirty="0"/>
              <a:t>Edwin van Huis</a:t>
            </a:r>
          </a:p>
          <a:p>
            <a:pPr algn="ctr"/>
            <a:r>
              <a:rPr lang="en-GB" sz="1100" dirty="0" err="1"/>
              <a:t>Naturalis</a:t>
            </a:r>
            <a:endParaRPr lang="en-GB" sz="1100" dirty="0"/>
          </a:p>
          <a:p>
            <a:pPr algn="ctr"/>
            <a:r>
              <a:rPr lang="en-GB" sz="1100" dirty="0" smtClean="0"/>
              <a:t>Netherlands</a:t>
            </a:r>
            <a:endParaRPr lang="en-GB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t="-640" r="36165" b="640"/>
          <a:stretch/>
        </p:blipFill>
        <p:spPr>
          <a:xfrm>
            <a:off x="5048285" y="911418"/>
            <a:ext cx="1440000" cy="19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-811" r="24344" b="811"/>
          <a:stretch/>
        </p:blipFill>
        <p:spPr>
          <a:xfrm>
            <a:off x="389671" y="911418"/>
            <a:ext cx="1440000" cy="19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b="1331"/>
          <a:stretch/>
        </p:blipFill>
        <p:spPr>
          <a:xfrm>
            <a:off x="7377593" y="911418"/>
            <a:ext cx="1440000" cy="19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6" t="1561" r="2093" b="13869"/>
          <a:stretch/>
        </p:blipFill>
        <p:spPr>
          <a:xfrm>
            <a:off x="2718978" y="911418"/>
            <a:ext cx="1440000" cy="1882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19" y="2864301"/>
            <a:ext cx="21259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Brigitte</a:t>
            </a:r>
            <a:r>
              <a:rPr lang="en-GB" sz="1100" b="1" dirty="0"/>
              <a:t> </a:t>
            </a:r>
            <a:r>
              <a:rPr lang="en-GB" sz="1100" b="1" dirty="0" smtClean="0"/>
              <a:t>Baptiste</a:t>
            </a:r>
          </a:p>
          <a:p>
            <a:pPr algn="ctr"/>
            <a:r>
              <a:rPr lang="en-GB" sz="1100" dirty="0" smtClean="0"/>
              <a:t>Alexander</a:t>
            </a:r>
            <a:r>
              <a:rPr lang="en-GB" sz="1100" dirty="0"/>
              <a:t> von Humboldt </a:t>
            </a:r>
            <a:r>
              <a:rPr lang="en-GB" sz="1100" dirty="0" smtClean="0"/>
              <a:t>Institute</a:t>
            </a:r>
          </a:p>
          <a:p>
            <a:pPr algn="ctr"/>
            <a:r>
              <a:rPr lang="en-GB" sz="1100" dirty="0" smtClean="0"/>
              <a:t>Colombia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6790" y="2864301"/>
            <a:ext cx="21643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/>
              <a:t>Rob Guralnick</a:t>
            </a:r>
          </a:p>
          <a:p>
            <a:pPr algn="ctr"/>
            <a:r>
              <a:rPr lang="en-GB" sz="1100" dirty="0"/>
              <a:t>Florida Museum of Natural History</a:t>
            </a:r>
          </a:p>
          <a:p>
            <a:pPr algn="ctr"/>
            <a:r>
              <a:rPr lang="en-GB" sz="1100" dirty="0" smtClean="0"/>
              <a:t>USA</a:t>
            </a:r>
            <a:endParaRPr lang="en-GB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7449018" y="2864301"/>
            <a:ext cx="129715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/>
              <a:t>Eun‐Shik Kim</a:t>
            </a:r>
          </a:p>
          <a:p>
            <a:pPr algn="ctr"/>
            <a:r>
              <a:rPr lang="en-GB" sz="1100" dirty="0" err="1"/>
              <a:t>Kookmin</a:t>
            </a:r>
            <a:r>
              <a:rPr lang="en-GB" sz="1100" dirty="0"/>
              <a:t> University</a:t>
            </a:r>
          </a:p>
          <a:p>
            <a:pPr algn="ctr"/>
            <a:r>
              <a:rPr lang="en-GB" sz="1100" dirty="0" smtClean="0"/>
              <a:t>Korea</a:t>
            </a:r>
            <a:endParaRPr lang="en-GB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5215089" y="2864301"/>
            <a:ext cx="11063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/>
              <a:t>Donald Hobern</a:t>
            </a:r>
          </a:p>
          <a:p>
            <a:pPr algn="ctr"/>
            <a:r>
              <a:rPr lang="en-GB" sz="1100" dirty="0"/>
              <a:t>GBIF Secretariat</a:t>
            </a:r>
          </a:p>
          <a:p>
            <a:pPr algn="ctr"/>
            <a:r>
              <a:rPr lang="en-GB" sz="1100" dirty="0"/>
              <a:t>Denmark </a:t>
            </a:r>
          </a:p>
        </p:txBody>
      </p:sp>
    </p:spTree>
    <p:extLst>
      <p:ext uri="{BB962C8B-B14F-4D97-AF65-F5344CB8AC3E}">
        <p14:creationId xmlns:p14="http://schemas.microsoft.com/office/powerpoint/2010/main" val="20570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i_jjzhecqj0_164cb8f67c64097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 b="9507"/>
          <a:stretch/>
        </p:blipFill>
        <p:spPr bwMode="auto">
          <a:xfrm>
            <a:off x="7377593" y="911219"/>
            <a:ext cx="1440000" cy="19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>
          <a:xfrm>
            <a:off x="7377592" y="3703043"/>
            <a:ext cx="1440000" cy="19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89671" y="3703043"/>
            <a:ext cx="1440000" cy="19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2704310" y="3684283"/>
            <a:ext cx="1440000" cy="192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048285" y="3703043"/>
            <a:ext cx="1440000" cy="192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1" t="3315" r="26305" b="46225"/>
          <a:stretch/>
        </p:blipFill>
        <p:spPr>
          <a:xfrm>
            <a:off x="389670" y="936418"/>
            <a:ext cx="1440000" cy="192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t="23283" r="58912" b="27875"/>
          <a:stretch/>
        </p:blipFill>
        <p:spPr>
          <a:xfrm>
            <a:off x="5062019" y="911418"/>
            <a:ext cx="1440000" cy="192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1515" r="-872" b="9650"/>
          <a:stretch/>
        </p:blipFill>
        <p:spPr>
          <a:xfrm>
            <a:off x="2718977" y="927760"/>
            <a:ext cx="1440000" cy="19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Session Facilitators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-9379" y="2864301"/>
            <a:ext cx="2238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Michelle Price</a:t>
            </a:r>
          </a:p>
          <a:p>
            <a:pPr algn="ctr"/>
            <a:r>
              <a:rPr lang="en-GB" sz="1100" dirty="0" smtClean="0"/>
              <a:t>Conservatoire et </a:t>
            </a:r>
            <a:r>
              <a:rPr lang="en-GB" sz="1100" dirty="0" err="1" smtClean="0"/>
              <a:t>Jardins</a:t>
            </a:r>
            <a:r>
              <a:rPr lang="en-GB" sz="1100" dirty="0" smtClean="0"/>
              <a:t> </a:t>
            </a:r>
            <a:r>
              <a:rPr lang="en-GB" sz="1100" dirty="0" err="1" smtClean="0"/>
              <a:t>Botaniques</a:t>
            </a:r>
            <a:endParaRPr lang="en-GB" sz="1100" dirty="0" smtClean="0"/>
          </a:p>
          <a:p>
            <a:pPr algn="ctr"/>
            <a:r>
              <a:rPr lang="en-GB" sz="1100" dirty="0" smtClean="0"/>
              <a:t>de Ville </a:t>
            </a:r>
            <a:r>
              <a:rPr lang="en-GB" sz="1100" dirty="0"/>
              <a:t>de Genève</a:t>
            </a:r>
          </a:p>
          <a:p>
            <a:pPr algn="ctr"/>
            <a:r>
              <a:rPr lang="en-GB" sz="1100" dirty="0" smtClean="0"/>
              <a:t>Switzerland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34298" y="2864301"/>
            <a:ext cx="14093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Carolyn Sheffield</a:t>
            </a:r>
            <a:endParaRPr lang="en-GB" sz="1100" b="1" dirty="0"/>
          </a:p>
          <a:p>
            <a:pPr algn="ctr"/>
            <a:r>
              <a:rPr lang="en-GB" sz="1100" dirty="0" smtClean="0"/>
              <a:t>Smithsonian Libraries</a:t>
            </a:r>
            <a:endParaRPr lang="en-GB" sz="1100" dirty="0"/>
          </a:p>
          <a:p>
            <a:pPr algn="ctr"/>
            <a:r>
              <a:rPr lang="en-GB" sz="1100" dirty="0" smtClean="0"/>
              <a:t>USA</a:t>
            </a:r>
            <a:endParaRPr lang="en-GB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7469058" y="2864301"/>
            <a:ext cx="125707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Melodie McGeoch</a:t>
            </a:r>
            <a:endParaRPr lang="en-GB" sz="1100" dirty="0" smtClean="0"/>
          </a:p>
          <a:p>
            <a:pPr algn="ctr"/>
            <a:r>
              <a:rPr lang="en-GB" sz="1100" dirty="0" smtClean="0"/>
              <a:t>Monash University</a:t>
            </a:r>
          </a:p>
          <a:p>
            <a:pPr algn="ctr"/>
            <a:r>
              <a:rPr lang="en-GB" sz="1100" dirty="0" smtClean="0"/>
              <a:t>Australia</a:t>
            </a:r>
            <a:endParaRPr lang="en-GB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4740609" y="2864301"/>
            <a:ext cx="20553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John Wieczorek</a:t>
            </a:r>
          </a:p>
          <a:p>
            <a:pPr algn="ctr"/>
            <a:r>
              <a:rPr lang="en-GB" sz="1100" dirty="0" smtClean="0"/>
              <a:t>University of California, Berkeley</a:t>
            </a:r>
          </a:p>
          <a:p>
            <a:pPr algn="ctr"/>
            <a:r>
              <a:rPr lang="en-GB" sz="1100" dirty="0" smtClean="0"/>
              <a:t>USA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6474" y="5655926"/>
            <a:ext cx="11063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Dmitry Schigel</a:t>
            </a:r>
          </a:p>
          <a:p>
            <a:pPr algn="ctr"/>
            <a:r>
              <a:rPr lang="en-GB" sz="1100" dirty="0" smtClean="0"/>
              <a:t>GBIF Secretariat</a:t>
            </a:r>
            <a:endParaRPr lang="en-GB" sz="1100" dirty="0"/>
          </a:p>
          <a:p>
            <a:pPr algn="ctr"/>
            <a:r>
              <a:rPr lang="en-GB" sz="1100" dirty="0" smtClean="0"/>
              <a:t>Denmark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31279" y="5655926"/>
            <a:ext cx="12153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Daniel Noesgaard</a:t>
            </a:r>
            <a:endParaRPr lang="en-GB" sz="1100" b="1" dirty="0"/>
          </a:p>
          <a:p>
            <a:pPr algn="ctr"/>
            <a:r>
              <a:rPr lang="en-GB" sz="1100" dirty="0"/>
              <a:t>GBIF Secretariat</a:t>
            </a:r>
          </a:p>
          <a:p>
            <a:pPr algn="ctr"/>
            <a:r>
              <a:rPr lang="en-GB" sz="1100" dirty="0"/>
              <a:t>Denmark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65850" y="5655926"/>
            <a:ext cx="12634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Andrew Rodrigues</a:t>
            </a:r>
            <a:endParaRPr lang="en-GB" sz="1100" b="1" dirty="0"/>
          </a:p>
          <a:p>
            <a:pPr algn="ctr"/>
            <a:r>
              <a:rPr lang="en-GB" sz="1100" dirty="0"/>
              <a:t>GBIF Secretariat</a:t>
            </a:r>
          </a:p>
          <a:p>
            <a:pPr algn="ctr"/>
            <a:r>
              <a:rPr lang="en-GB" sz="1100" dirty="0"/>
              <a:t>Denmark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15089" y="5655926"/>
            <a:ext cx="110639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 smtClean="0"/>
              <a:t>Andrea Hahn</a:t>
            </a:r>
            <a:endParaRPr lang="en-GB" sz="1100" b="1" dirty="0"/>
          </a:p>
          <a:p>
            <a:pPr algn="ctr"/>
            <a:r>
              <a:rPr lang="en-GB" sz="1100" dirty="0"/>
              <a:t>GBIF Secretariat</a:t>
            </a:r>
          </a:p>
          <a:p>
            <a:pPr algn="ctr"/>
            <a:r>
              <a:rPr lang="en-GB" sz="1100" dirty="0"/>
              <a:t>Denmark</a:t>
            </a:r>
          </a:p>
        </p:txBody>
      </p:sp>
    </p:spTree>
    <p:extLst>
      <p:ext uri="{BB962C8B-B14F-4D97-AF65-F5344CB8AC3E}">
        <p14:creationId xmlns:p14="http://schemas.microsoft.com/office/powerpoint/2010/main" val="35567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36C4E023-A843-1F47-AFBE-3CCCBB3B9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129" y="2027643"/>
            <a:ext cx="1924616" cy="72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AE6175B-69B8-DB45-8B0B-33922B82E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720" y="2027643"/>
            <a:ext cx="1685711" cy="720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C5A340A-6C3A-8A4C-8320-A0C62D629F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005" y="3082786"/>
            <a:ext cx="1080000" cy="108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B1FEC1-9F05-D54B-93B1-53D165E9BC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66" y="3262786"/>
            <a:ext cx="1787143" cy="72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D7F8E47-DA1D-C844-8202-EEC3D392D1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854" y="3262786"/>
            <a:ext cx="2327443" cy="72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E0EDC55-F199-0245-95DB-9C7274A34C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4" y="4561324"/>
            <a:ext cx="2795142" cy="648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A4490E9-305D-D849-A27D-1D373F68AB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458" y="4543324"/>
            <a:ext cx="1927959" cy="684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2B2CB07-E4EC-5F42-9ED8-33718514F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651" y="4543324"/>
            <a:ext cx="2083849" cy="720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9A3A3E2-35B3-9B43-B54A-58C6E0B174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4" y="5724780"/>
            <a:ext cx="3008573" cy="64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2C6CCFF-0ED1-934E-9FA4-AAD2528477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804" y="5580780"/>
            <a:ext cx="1079267" cy="936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B3F4236-6766-B846-AC88-15A68B5683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4" y="2027643"/>
            <a:ext cx="1907142" cy="720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33F2DAA-0CAA-F946-A734-4061D1448E3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95" b="25962"/>
          <a:stretch/>
        </p:blipFill>
        <p:spPr>
          <a:xfrm>
            <a:off x="247393" y="378835"/>
            <a:ext cx="3769412" cy="1272588"/>
          </a:xfrm>
          <a:prstGeom prst="rect">
            <a:avLst/>
          </a:prstGeom>
        </p:spPr>
      </p:pic>
      <p:sp>
        <p:nvSpPr>
          <p:cNvPr id="93" name="Text Placeholder 14">
            <a:extLst>
              <a:ext uri="{FF2B5EF4-FFF2-40B4-BE49-F238E27FC236}">
                <a16:creationId xmlns:a16="http://schemas.microsoft.com/office/drawing/2014/main" id="{437B3E27-EE97-C04D-9152-D3417E397182}"/>
              </a:ext>
            </a:extLst>
          </p:cNvPr>
          <p:cNvSpPr txBox="1">
            <a:spLocks/>
          </p:cNvSpPr>
          <p:nvPr/>
        </p:nvSpPr>
        <p:spPr>
          <a:xfrm>
            <a:off x="6806651" y="797594"/>
            <a:ext cx="1857551" cy="4350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800" b="0" i="0" kern="1200">
                <a:solidFill>
                  <a:schemeClr val="accent6"/>
                </a:solidFill>
                <a:latin typeface="Arial Narrow"/>
                <a:ea typeface="+mn-ea"/>
                <a:cs typeface="Arial Narrow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i="0" kern="1200">
                <a:solidFill>
                  <a:srgbClr val="40BFFF"/>
                </a:solidFill>
                <a:latin typeface="Arial"/>
                <a:ea typeface="+mn-ea"/>
                <a:cs typeface="Arial"/>
              </a:defRPr>
            </a:lvl2pPr>
            <a:lvl3pPr marL="185738" indent="-1857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14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71450" indent="-17145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​"/>
              <a:defRPr sz="110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449263" indent="-17145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5pPr>
            <a:lvl6pPr marL="622300" indent="-173038" algn="l" defTabSz="914400" rtl="0" eaLnBrk="1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​"/>
              <a:defRPr sz="1500" i="1" kern="1200" baseline="0">
                <a:solidFill>
                  <a:schemeClr val="bg2"/>
                </a:solidFill>
                <a:latin typeface="Arial Narrow"/>
                <a:ea typeface="+mn-ea"/>
                <a:cs typeface="+mn-cs"/>
              </a:defRPr>
            </a:lvl7pPr>
            <a:lvl8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Arial Narrow"/>
                <a:ea typeface="+mn-ea"/>
                <a:cs typeface="+mn-cs"/>
              </a:defRPr>
            </a:lvl8pPr>
            <a:lvl9pPr marL="344488" indent="-173038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Arial Narrow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3200" kern="100" spc="-200" dirty="0">
                <a:solidFill>
                  <a:schemeClr val="bg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SPONSORS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E45815-9FE3-1246-B524-32FFDDB700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0" b="28330"/>
          <a:stretch/>
        </p:blipFill>
        <p:spPr>
          <a:xfrm>
            <a:off x="6198948" y="5724780"/>
            <a:ext cx="2465254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7"/>
          </p:nvPr>
        </p:nvSpPr>
        <p:spPr>
          <a:xfrm>
            <a:off x="536432" y="274642"/>
            <a:ext cx="8607568" cy="1169147"/>
          </a:xfrm>
        </p:spPr>
        <p:txBody>
          <a:bodyPr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3600" b="1" cap="all" dirty="0" err="1" smtClean="0">
                <a:solidFill>
                  <a:srgbClr val="328127"/>
                </a:solidFill>
                <a:latin typeface="Arial"/>
                <a:cs typeface="Arial"/>
              </a:rPr>
              <a:t>Complexity</a:t>
            </a:r>
            <a:r>
              <a:rPr lang="da-DK" sz="3600" b="1" cap="all" dirty="0" smtClean="0">
                <a:solidFill>
                  <a:srgbClr val="328127"/>
                </a:solidFill>
                <a:latin typeface="Arial"/>
                <a:cs typeface="Arial"/>
              </a:rPr>
              <a:t> of </a:t>
            </a:r>
            <a:r>
              <a:rPr lang="da-DK" sz="3600" b="1" cap="all" dirty="0" err="1" smtClean="0">
                <a:solidFill>
                  <a:srgbClr val="328127"/>
                </a:solidFill>
                <a:latin typeface="Arial"/>
                <a:cs typeface="Arial"/>
              </a:rPr>
              <a:t>biodiversity</a:t>
            </a:r>
            <a:endParaRPr lang="en-US" sz="3600" b="1" dirty="0">
              <a:solidFill>
                <a:srgbClr val="32812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6" descr="http://upload.wikimedia.org/wikipedia/commons/1/19/Phylogenetic_Tree_of_L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" y="1395704"/>
            <a:ext cx="2981955" cy="16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P 2.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07" y="1325185"/>
            <a:ext cx="2913993" cy="176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File:Phanerozoic Biodiversity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607" y="1333500"/>
            <a:ext cx="2913993" cy="17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57703"/>
            <a:ext cx="2514600" cy="223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File:Sexlinked inheritance whi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2" y="3581400"/>
            <a:ext cx="2388228" cy="21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farm3.staticflickr.com/2296/4507354862_9524f72dbf_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6015" r="8394" b="9935"/>
          <a:stretch/>
        </p:blipFill>
        <p:spPr bwMode="auto">
          <a:xfrm>
            <a:off x="3048000" y="3657600"/>
            <a:ext cx="2895600" cy="20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7"/>
          </p:nvPr>
        </p:nvSpPr>
        <p:spPr>
          <a:xfrm>
            <a:off x="536432" y="274642"/>
            <a:ext cx="8607568" cy="1169147"/>
          </a:xfrm>
        </p:spPr>
        <p:txBody>
          <a:bodyPr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3600" b="1" cap="all" dirty="0" smtClean="0">
                <a:solidFill>
                  <a:srgbClr val="328127"/>
                </a:solidFill>
                <a:latin typeface="Arial"/>
                <a:cs typeface="Arial"/>
              </a:rPr>
              <a:t>Global </a:t>
            </a:r>
            <a:r>
              <a:rPr lang="da-DK" sz="3600" b="1" cap="all" dirty="0" err="1" smtClean="0">
                <a:solidFill>
                  <a:srgbClr val="328127"/>
                </a:solidFill>
                <a:latin typeface="Arial"/>
                <a:cs typeface="Arial"/>
              </a:rPr>
              <a:t>Cooperation</a:t>
            </a:r>
            <a:r>
              <a:rPr lang="da-DK" sz="3600" b="1" cap="all" dirty="0" smtClean="0">
                <a:solidFill>
                  <a:srgbClr val="328127"/>
                </a:solidFill>
                <a:latin typeface="Arial"/>
                <a:cs typeface="Arial"/>
              </a:rPr>
              <a:t> </a:t>
            </a:r>
            <a:r>
              <a:rPr lang="da-DK" sz="3600" b="1" cap="all" dirty="0" err="1" smtClean="0">
                <a:solidFill>
                  <a:srgbClr val="328127"/>
                </a:solidFill>
                <a:latin typeface="Arial"/>
                <a:cs typeface="Arial"/>
              </a:rPr>
              <a:t>Matters</a:t>
            </a:r>
            <a:endParaRPr lang="en-US" sz="3600" b="1" dirty="0">
              <a:solidFill>
                <a:srgbClr val="32812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age result for sustainable development go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0" y="1030779"/>
            <a:ext cx="8024158" cy="497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>
            <a:normAutofit/>
          </a:bodyPr>
          <a:lstStyle/>
          <a:p>
            <a:r>
              <a:rPr lang="en-AU" dirty="0" smtClean="0"/>
              <a:t>First GBIC in 2012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8676" y="838200"/>
            <a:ext cx="7418973" cy="5131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Copenhagen, Denmark, 2-4 July 2012</a:t>
            </a:r>
          </a:p>
          <a:p>
            <a:pPr>
              <a:spcBef>
                <a:spcPts val="1200"/>
              </a:spcBef>
            </a:pPr>
            <a:r>
              <a:rPr lang="en-US" sz="2000" dirty="0" err="1" smtClean="0"/>
              <a:t>Organisers</a:t>
            </a:r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Core team</a:t>
            </a:r>
          </a:p>
          <a:p>
            <a:pPr marL="357188" lvl="1" indent="-177800"/>
            <a:r>
              <a:rPr lang="en-US" sz="1200" dirty="0" smtClean="0"/>
              <a:t>Alberto </a:t>
            </a:r>
            <a:r>
              <a:rPr lang="en-US" sz="1200" dirty="0" err="1" smtClean="0"/>
              <a:t>Apostolico</a:t>
            </a:r>
            <a:r>
              <a:rPr lang="en-US" sz="1200" dirty="0" smtClean="0"/>
              <a:t>, College of Computing, Georgia Institute of Technology</a:t>
            </a:r>
          </a:p>
          <a:p>
            <a:pPr marL="357188" lvl="1" indent="-177800"/>
            <a:r>
              <a:rPr lang="en-US" sz="1200" dirty="0" smtClean="0"/>
              <a:t>Elizabeth Arnaud, </a:t>
            </a:r>
            <a:r>
              <a:rPr lang="en-US" sz="1200" dirty="0" err="1" smtClean="0"/>
              <a:t>Bioversity</a:t>
            </a:r>
            <a:r>
              <a:rPr lang="en-US" sz="1200" dirty="0" smtClean="0"/>
              <a:t> International</a:t>
            </a:r>
          </a:p>
          <a:p>
            <a:pPr marL="357188" lvl="1" indent="-177800"/>
            <a:r>
              <a:rPr lang="en-US" sz="1200" dirty="0" smtClean="0"/>
              <a:t>Juan Carlos Bello, Alexander von Humboldt Institute</a:t>
            </a:r>
          </a:p>
          <a:p>
            <a:pPr marL="357188" lvl="1" indent="-177800"/>
            <a:r>
              <a:rPr lang="en-US" sz="1200" dirty="0" smtClean="0"/>
              <a:t>Dora Canhos, Centro de </a:t>
            </a:r>
            <a:r>
              <a:rPr lang="en-US" sz="1200" dirty="0" err="1" smtClean="0"/>
              <a:t>Referencia</a:t>
            </a:r>
            <a:r>
              <a:rPr lang="en-US" sz="1200" dirty="0" smtClean="0"/>
              <a:t> </a:t>
            </a:r>
            <a:r>
              <a:rPr lang="en-US" sz="1200" dirty="0" err="1" smtClean="0"/>
              <a:t>em</a:t>
            </a:r>
            <a:r>
              <a:rPr lang="en-US" sz="1200" dirty="0" smtClean="0"/>
              <a:t> </a:t>
            </a:r>
            <a:r>
              <a:rPr lang="en-US" sz="1200" dirty="0" err="1" smtClean="0"/>
              <a:t>Informacao</a:t>
            </a:r>
            <a:r>
              <a:rPr lang="en-US" sz="1200" dirty="0" smtClean="0"/>
              <a:t> </a:t>
            </a:r>
            <a:r>
              <a:rPr lang="en-US" sz="1200" dirty="0" err="1" smtClean="0"/>
              <a:t>Ambiental</a:t>
            </a:r>
            <a:r>
              <a:rPr lang="en-US" sz="1200" dirty="0" smtClean="0"/>
              <a:t> (CRIA)</a:t>
            </a:r>
          </a:p>
          <a:p>
            <a:pPr marL="357188" lvl="1" indent="-177800"/>
            <a:r>
              <a:rPr lang="en-US" sz="1200" dirty="0" err="1" smtClean="0"/>
              <a:t>Gregoire</a:t>
            </a:r>
            <a:r>
              <a:rPr lang="en-US" sz="1200" dirty="0" smtClean="0"/>
              <a:t> Dubois, European Commission - Joint Research Centre</a:t>
            </a:r>
          </a:p>
          <a:p>
            <a:pPr marL="357188" lvl="1" indent="-177800"/>
            <a:r>
              <a:rPr lang="en-US" sz="1200" dirty="0" smtClean="0"/>
              <a:t>Dawn Field, NERC Centre for Ecology &amp; Hydrology</a:t>
            </a:r>
          </a:p>
          <a:p>
            <a:pPr marL="357188" lvl="1" indent="-177800"/>
            <a:r>
              <a:rPr lang="en-US" sz="1200" dirty="0" smtClean="0"/>
              <a:t>Jerry Harrison, UNEP-WCMC</a:t>
            </a:r>
          </a:p>
          <a:p>
            <a:pPr marL="357188" lvl="1" indent="-177800"/>
            <a:r>
              <a:rPr lang="en-US" sz="1200" dirty="0" smtClean="0"/>
              <a:t>Bryan </a:t>
            </a:r>
            <a:r>
              <a:rPr lang="en-US" sz="1200" dirty="0" err="1" smtClean="0"/>
              <a:t>Heidorn</a:t>
            </a:r>
            <a:r>
              <a:rPr lang="en-US" sz="1200" dirty="0" smtClean="0"/>
              <a:t>, JRS Foundation &amp; University of Arizona</a:t>
            </a:r>
          </a:p>
          <a:p>
            <a:pPr marL="357188" lvl="1" indent="-177800"/>
            <a:r>
              <a:rPr lang="en-US" sz="1200" dirty="0" smtClean="0"/>
              <a:t>Roderick Page, University of Glasgow</a:t>
            </a:r>
          </a:p>
          <a:p>
            <a:pPr marL="357188" lvl="1" indent="-177800"/>
            <a:r>
              <a:rPr lang="en-US" sz="1200" dirty="0" smtClean="0"/>
              <a:t>Cynthia Parr, Encyclopedia of Life (EOL)</a:t>
            </a:r>
          </a:p>
          <a:p>
            <a:pPr marL="357188" lvl="1" indent="-177800"/>
            <a:r>
              <a:rPr lang="en-US" sz="1200" dirty="0" smtClean="0"/>
              <a:t>Jeff Price, The Wallace Initiative and </a:t>
            </a:r>
            <a:r>
              <a:rPr lang="en-US" sz="1200" dirty="0" err="1" smtClean="0"/>
              <a:t>ClimaScope</a:t>
            </a:r>
            <a:endParaRPr lang="en-US" sz="1200" dirty="0" smtClean="0"/>
          </a:p>
          <a:p>
            <a:pPr marL="357188" lvl="1" indent="-177800"/>
            <a:r>
              <a:rPr lang="en-US" sz="1200" dirty="0" smtClean="0"/>
              <a:t>Selwyn Willoughby, South African National Biodiversity Institute (SANBI)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Attendees</a:t>
            </a:r>
          </a:p>
          <a:p>
            <a:pPr marL="357188" lvl="1" indent="-190500"/>
            <a:r>
              <a:rPr lang="en-US" sz="1200" dirty="0" smtClean="0"/>
              <a:t>Around 100 participants</a:t>
            </a:r>
          </a:p>
          <a:p>
            <a:pPr marL="357188" lvl="1" indent="-190500"/>
            <a:r>
              <a:rPr lang="en-US" sz="1200" dirty="0" smtClean="0"/>
              <a:t>Geographic and thematic diversity</a:t>
            </a:r>
          </a:p>
          <a:p>
            <a:pPr marL="357188" lvl="1" indent="-190500"/>
            <a:r>
              <a:rPr lang="en-US" sz="1200" dirty="0" smtClean="0"/>
              <a:t>Informatics, science and policy roles</a:t>
            </a:r>
            <a:endParaRPr lang="en-US" dirty="0" smtClean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862962" y="1284492"/>
            <a:ext cx="5118416" cy="443900"/>
            <a:chOff x="305698" y="2438886"/>
            <a:chExt cx="6598268" cy="572242"/>
          </a:xfrm>
        </p:grpSpPr>
        <p:pic>
          <p:nvPicPr>
            <p:cNvPr id="8" name="Picture 7" descr="Global Biodiversity Information Facility (GBIF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98" y="2438886"/>
              <a:ext cx="1127317" cy="572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ReATIVE-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456" y="2501513"/>
              <a:ext cx="1124918" cy="446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he Natural History Muse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014" y="2482047"/>
              <a:ext cx="898952" cy="485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Encyclopedia of Life (EOL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654" y="2439257"/>
              <a:ext cx="1200150" cy="57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Consortium for the Barcode of Life (CBOL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443" y="2487865"/>
              <a:ext cx="1296374" cy="47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http://farm8.staticflickr.com/7264/7501083170_bc077237db_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5" y="3207992"/>
            <a:ext cx="4127533" cy="257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8374" y="635827"/>
            <a:ext cx="18192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 anchor="ctr">
            <a:normAutofit fontScale="90000"/>
          </a:bodyPr>
          <a:lstStyle/>
          <a:p>
            <a:r>
              <a:rPr lang="en-AU" dirty="0" smtClean="0"/>
              <a:t>Questions from GBIC 2012 </a:t>
            </a:r>
            <a:br>
              <a:rPr lang="en-AU" dirty="0" smtClean="0"/>
            </a:br>
            <a:r>
              <a:rPr lang="da-DK" sz="2200" dirty="0" err="1" smtClean="0"/>
              <a:t>Developing</a:t>
            </a:r>
            <a:r>
              <a:rPr lang="da-DK" sz="2200" dirty="0" smtClean="0"/>
              <a:t> </a:t>
            </a:r>
            <a:r>
              <a:rPr lang="da-DK" sz="2200" dirty="0"/>
              <a:t>a sensor </a:t>
            </a:r>
            <a:r>
              <a:rPr lang="da-DK" sz="2200" dirty="0" err="1"/>
              <a:t>network</a:t>
            </a:r>
            <a:r>
              <a:rPr lang="da-DK" sz="2200" dirty="0"/>
              <a:t> for all </a:t>
            </a:r>
            <a:r>
              <a:rPr lang="da-DK" sz="2200" dirty="0" err="1" smtClean="0"/>
              <a:t>biodiversity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9807" y="1153510"/>
            <a:ext cx="7418973" cy="51316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a-DK" dirty="0" err="1"/>
              <a:t>What</a:t>
            </a:r>
            <a:r>
              <a:rPr lang="da-DK" dirty="0"/>
              <a:t> data do </a:t>
            </a:r>
            <a:r>
              <a:rPr lang="da-DK" dirty="0" err="1"/>
              <a:t>we</a:t>
            </a:r>
            <a:r>
              <a:rPr lang="da-DK" dirty="0"/>
              <a:t> have – or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get</a:t>
            </a:r>
            <a:r>
              <a:rPr lang="da-DK" dirty="0"/>
              <a:t>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a-DK" dirty="0"/>
              <a:t>How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these</a:t>
            </a:r>
            <a:r>
              <a:rPr lang="da-DK" dirty="0"/>
              <a:t> data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combined</a:t>
            </a:r>
            <a:r>
              <a:rPr lang="da-DK" dirty="0"/>
              <a:t>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tools</a:t>
            </a:r>
            <a:r>
              <a:rPr lang="da-DK" dirty="0"/>
              <a:t> and software do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else</a:t>
            </a:r>
            <a:r>
              <a:rPr lang="da-DK" dirty="0"/>
              <a:t> has to </a:t>
            </a:r>
            <a:r>
              <a:rPr lang="da-DK" dirty="0" err="1"/>
              <a:t>change</a:t>
            </a:r>
            <a:r>
              <a:rPr lang="da-DK" dirty="0"/>
              <a:t> to </a:t>
            </a:r>
            <a:r>
              <a:rPr lang="da-DK" dirty="0" err="1"/>
              <a:t>make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possible</a:t>
            </a:r>
            <a:r>
              <a:rPr lang="da-DK" dirty="0"/>
              <a:t>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a-DK" dirty="0"/>
              <a:t>How do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prioritise</a:t>
            </a:r>
            <a:r>
              <a:rPr lang="da-DK" dirty="0"/>
              <a:t>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a-DK" dirty="0"/>
              <a:t>How do </a:t>
            </a:r>
            <a:r>
              <a:rPr lang="da-DK" dirty="0" err="1"/>
              <a:t>we</a:t>
            </a:r>
            <a:r>
              <a:rPr lang="da-DK" dirty="0"/>
              <a:t> know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have 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?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da-DK" dirty="0"/>
              <a:t>How do </a:t>
            </a:r>
            <a:r>
              <a:rPr lang="da-DK" dirty="0" err="1"/>
              <a:t>we</a:t>
            </a:r>
            <a:r>
              <a:rPr lang="da-DK" dirty="0"/>
              <a:t> present all </a:t>
            </a:r>
            <a:r>
              <a:rPr lang="da-DK" dirty="0" err="1"/>
              <a:t>this</a:t>
            </a:r>
            <a:r>
              <a:rPr lang="da-DK" dirty="0"/>
              <a:t> for </a:t>
            </a:r>
            <a:r>
              <a:rPr lang="da-DK" dirty="0" err="1"/>
              <a:t>funders</a:t>
            </a:r>
            <a:r>
              <a:rPr lang="da-DK" dirty="0"/>
              <a:t>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04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GBIC 2012 Discussions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22" y="987786"/>
            <a:ext cx="7273933" cy="53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>
            <a:normAutofit/>
          </a:bodyPr>
          <a:lstStyle/>
          <a:p>
            <a:r>
              <a:rPr lang="en-GB" dirty="0" smtClean="0"/>
              <a:t>Global Biodiversity Informatics 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hlinkClick r:id="rId3"/>
              </a:rPr>
              <a:t>http://biodiversityinformatics.org</a:t>
            </a:r>
            <a:r>
              <a:rPr lang="da-DK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" y="1114426"/>
            <a:ext cx="3410054" cy="48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2" descr="C:\Users\dhobern\AppData\Local\Microsoft\Windows\Temporary Internet Files\Content.Outlook\E7G54LFQ\GBIO FRAMEWOR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1970" r="2397" b="8596"/>
          <a:stretch/>
        </p:blipFill>
        <p:spPr bwMode="auto">
          <a:xfrm>
            <a:off x="4088204" y="1114425"/>
            <a:ext cx="4743506" cy="48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7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>
            <a:normAutofit/>
          </a:bodyPr>
          <a:lstStyle/>
          <a:p>
            <a:r>
              <a:rPr lang="en-GB" dirty="0"/>
              <a:t>The GBIO </a:t>
            </a:r>
            <a:r>
              <a:rPr lang="en-GB" dirty="0" smtClean="0"/>
              <a:t>Framework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8" name="Rectangle 67"/>
          <p:cNvSpPr/>
          <p:nvPr/>
        </p:nvSpPr>
        <p:spPr bwMode="auto">
          <a:xfrm>
            <a:off x="2045321" y="2143596"/>
            <a:ext cx="5815173" cy="40891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" rIns="9144" anchor="b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bg2">
                    <a:lumMod val="25000"/>
                  </a:schemeClr>
                </a:solidFill>
              </a:rPr>
              <a:t>Culture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759935" y="2746473"/>
            <a:ext cx="4385945" cy="10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rIns="9144" anchor="b" anchorCtr="0"/>
          <a:lstStyle/>
          <a:p>
            <a:pPr algn="ctr">
              <a:defRPr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Evidence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44293" y="2825049"/>
            <a:ext cx="4217229" cy="676685"/>
            <a:chOff x="2379404" y="3558356"/>
            <a:chExt cx="4217229" cy="868329"/>
          </a:xfrm>
        </p:grpSpPr>
        <p:sp>
          <p:nvSpPr>
            <p:cNvPr id="71" name="Rectangle 70"/>
            <p:cNvSpPr/>
            <p:nvPr/>
          </p:nvSpPr>
          <p:spPr bwMode="auto">
            <a:xfrm>
              <a:off x="5817818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Comprehensive Knowledge Access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958216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Aggregated Species Trait Data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2379404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Fitness-for-use &amp; Annotation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3239008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Taxonomic Framework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098612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Integrated Occurrence Data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2759935" y="1464688"/>
            <a:ext cx="4385945" cy="1030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rIns="9144" anchor="b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accent6">
                    <a:lumMod val="50000"/>
                  </a:schemeClr>
                </a:solidFill>
              </a:rPr>
              <a:t>Understanding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844293" y="1543264"/>
            <a:ext cx="4217229" cy="676685"/>
            <a:chOff x="2379404" y="2183212"/>
            <a:chExt cx="4217229" cy="868329"/>
          </a:xfrm>
        </p:grpSpPr>
        <p:sp>
          <p:nvSpPr>
            <p:cNvPr id="78" name="Rectangle 77"/>
            <p:cNvSpPr/>
            <p:nvPr/>
          </p:nvSpPr>
          <p:spPr bwMode="auto">
            <a:xfrm>
              <a:off x="5817818" y="2183212"/>
              <a:ext cx="778815" cy="868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6">
                      <a:lumMod val="50000"/>
                    </a:schemeClr>
                  </a:solidFill>
                </a:rPr>
                <a:t>Prioritising New Data Capture</a:t>
              </a:r>
              <a:endParaRPr lang="en-US" sz="9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4958216" y="2183212"/>
              <a:ext cx="778815" cy="868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6">
                      <a:lumMod val="50000"/>
                    </a:schemeClr>
                  </a:solidFill>
                </a:rPr>
                <a:t>Visualization &amp; Dissemination</a:t>
              </a:r>
              <a:endParaRPr lang="en-US" sz="9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2379404" y="2183212"/>
              <a:ext cx="778815" cy="868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6">
                      <a:lumMod val="50000"/>
                    </a:schemeClr>
                  </a:solidFill>
                </a:rPr>
                <a:t>Multiscale Spatial Modelling</a:t>
              </a:r>
              <a:endParaRPr lang="en-US" sz="9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3239008" y="2183212"/>
              <a:ext cx="778815" cy="868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6">
                      <a:lumMod val="50000"/>
                    </a:schemeClr>
                  </a:solidFill>
                </a:rPr>
                <a:t>Trends &amp; Predictions</a:t>
              </a:r>
              <a:endParaRPr lang="en-US" sz="9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4098612" y="2183212"/>
              <a:ext cx="778815" cy="868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6">
                      <a:lumMod val="50000"/>
                    </a:schemeClr>
                  </a:solidFill>
                </a:rPr>
                <a:t>Modelling Biological Systems</a:t>
              </a:r>
              <a:endParaRPr lang="en-US" sz="9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83" name="Rectangle 82"/>
          <p:cNvSpPr/>
          <p:nvPr/>
        </p:nvSpPr>
        <p:spPr bwMode="auto">
          <a:xfrm>
            <a:off x="2759935" y="4028259"/>
            <a:ext cx="4385945" cy="1030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rIns="9144" anchor="b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accent3">
                    <a:lumMod val="50000"/>
                  </a:schemeClr>
                </a:solidFill>
              </a:rPr>
              <a:t>Data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844293" y="4106835"/>
            <a:ext cx="4217229" cy="676685"/>
            <a:chOff x="2093898" y="4829725"/>
            <a:chExt cx="4217229" cy="676685"/>
          </a:xfrm>
        </p:grpSpPr>
        <p:sp>
          <p:nvSpPr>
            <p:cNvPr id="85" name="Rectangle 84"/>
            <p:cNvSpPr/>
            <p:nvPr/>
          </p:nvSpPr>
          <p:spPr bwMode="auto">
            <a:xfrm>
              <a:off x="5532312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Automated &amp; Remote-sensed Observations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4672710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Sequences &amp; Genomes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2093898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Published Materials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2953502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Collections &amp; Specimens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813106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Field Surveys &amp; Observations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061521" y="1619618"/>
            <a:ext cx="84358" cy="2661759"/>
            <a:chOff x="6527710" y="1771139"/>
            <a:chExt cx="84358" cy="3168088"/>
          </a:xfrm>
        </p:grpSpPr>
        <p:cxnSp>
          <p:nvCxnSpPr>
            <p:cNvPr id="91" name="Elbow Connector 90"/>
            <p:cNvCxnSpPr>
              <a:stCxn id="78" idx="3"/>
              <a:endCxn id="83" idx="3"/>
            </p:cNvCxnSpPr>
            <p:nvPr/>
          </p:nvCxnSpPr>
          <p:spPr>
            <a:xfrm>
              <a:off x="6527710" y="1771139"/>
              <a:ext cx="84358" cy="3168088"/>
            </a:xfrm>
            <a:prstGeom prst="bentConnector3">
              <a:avLst>
                <a:gd name="adj1" fmla="val 370988"/>
              </a:avLst>
            </a:prstGeom>
            <a:ln w="1905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lbow Connector 91"/>
            <p:cNvCxnSpPr>
              <a:stCxn id="78" idx="3"/>
              <a:endCxn id="69" idx="3"/>
            </p:cNvCxnSpPr>
            <p:nvPr/>
          </p:nvCxnSpPr>
          <p:spPr>
            <a:xfrm>
              <a:off x="6527710" y="1771140"/>
              <a:ext cx="84358" cy="1642476"/>
            </a:xfrm>
            <a:prstGeom prst="bentConnector3">
              <a:avLst>
                <a:gd name="adj1" fmla="val 370988"/>
              </a:avLst>
            </a:prstGeom>
            <a:ln w="1905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Elbow Connector 92"/>
          <p:cNvCxnSpPr>
            <a:stCxn id="73" idx="1"/>
            <a:endCxn id="83" idx="1"/>
          </p:cNvCxnSpPr>
          <p:nvPr/>
        </p:nvCxnSpPr>
        <p:spPr>
          <a:xfrm rot="10800000" flipV="1">
            <a:off x="2759935" y="3163392"/>
            <a:ext cx="84358" cy="1379974"/>
          </a:xfrm>
          <a:prstGeom prst="bentConnector3">
            <a:avLst>
              <a:gd name="adj1" fmla="val 370988"/>
            </a:avLst>
          </a:prstGeom>
          <a:ln w="190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4003065" y="3762504"/>
            <a:ext cx="1899684" cy="251573"/>
            <a:chOff x="3199539" y="4711422"/>
            <a:chExt cx="1899684" cy="251573"/>
          </a:xfrm>
        </p:grpSpPr>
        <p:cxnSp>
          <p:nvCxnSpPr>
            <p:cNvPr id="95" name="Straight Arrow Connector 94"/>
            <p:cNvCxnSpPr/>
            <p:nvPr/>
          </p:nvCxnSpPr>
          <p:spPr>
            <a:xfrm flipV="1">
              <a:off x="4149381" y="4711422"/>
              <a:ext cx="0" cy="25157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5099223" y="4711422"/>
              <a:ext cx="0" cy="25157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3199539" y="4711422"/>
              <a:ext cx="0" cy="25157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4003065" y="2490142"/>
            <a:ext cx="1899684" cy="251573"/>
            <a:chOff x="3199539" y="4711422"/>
            <a:chExt cx="1899684" cy="251573"/>
          </a:xfrm>
        </p:grpSpPr>
        <p:cxnSp>
          <p:nvCxnSpPr>
            <p:cNvPr id="99" name="Straight Arrow Connector 98"/>
            <p:cNvCxnSpPr/>
            <p:nvPr/>
          </p:nvCxnSpPr>
          <p:spPr>
            <a:xfrm flipV="1">
              <a:off x="4149381" y="4711422"/>
              <a:ext cx="0" cy="25157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5099223" y="4711422"/>
              <a:ext cx="0" cy="25157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3199539" y="4711422"/>
              <a:ext cx="0" cy="251573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ctangle 101"/>
          <p:cNvSpPr/>
          <p:nvPr/>
        </p:nvSpPr>
        <p:spPr bwMode="auto">
          <a:xfrm>
            <a:off x="2778549" y="826719"/>
            <a:ext cx="4348717" cy="3934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0" rIns="9144" bIns="0" anchor="ctr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accent2">
                    <a:lumMod val="50000"/>
                  </a:schemeClr>
                </a:solidFill>
              </a:rPr>
              <a:t>Assessments and Indicators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4003065" y="1217779"/>
            <a:ext cx="1899684" cy="251573"/>
            <a:chOff x="3199539" y="4711422"/>
            <a:chExt cx="1899684" cy="251573"/>
          </a:xfrm>
        </p:grpSpPr>
        <p:cxnSp>
          <p:nvCxnSpPr>
            <p:cNvPr id="104" name="Straight Arrow Connector 103"/>
            <p:cNvCxnSpPr/>
            <p:nvPr/>
          </p:nvCxnSpPr>
          <p:spPr>
            <a:xfrm flipV="1">
              <a:off x="4149381" y="4711422"/>
              <a:ext cx="0" cy="251573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5099223" y="4711422"/>
              <a:ext cx="0" cy="251573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3199539" y="4711422"/>
              <a:ext cx="0" cy="251573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106"/>
          <p:cNvSpPr/>
          <p:nvPr/>
        </p:nvSpPr>
        <p:spPr bwMode="auto">
          <a:xfrm>
            <a:off x="1283504" y="1464688"/>
            <a:ext cx="550064" cy="47645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4" rIns="9144" bIns="0" anchor="ctr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accent4">
                    <a:lumMod val="50000"/>
                  </a:schemeClr>
                </a:solidFill>
              </a:rPr>
              <a:t>Environmental, Climatic and Sociological Data</a:t>
            </a:r>
            <a:endParaRPr lang="en-US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1839770" y="1870935"/>
            <a:ext cx="920165" cy="398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/>
          <p:cNvGrpSpPr/>
          <p:nvPr/>
        </p:nvGrpSpPr>
        <p:grpSpPr>
          <a:xfrm>
            <a:off x="2535777" y="5225848"/>
            <a:ext cx="4834260" cy="676656"/>
            <a:chOff x="1787253" y="5702162"/>
            <a:chExt cx="4834260" cy="676656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4830018" y="5702162"/>
              <a:ext cx="777240" cy="676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2">
                      <a:lumMod val="10000"/>
                    </a:schemeClr>
                  </a:solidFill>
                </a:rPr>
                <a:t>Policy Incentives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5844273" y="5702162"/>
              <a:ext cx="777240" cy="676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2">
                      <a:lumMod val="10000"/>
                    </a:schemeClr>
                  </a:solidFill>
                </a:rPr>
                <a:t>Biodiversity Knowledge Network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2801508" y="5702162"/>
              <a:ext cx="777240" cy="676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2">
                      <a:lumMod val="10000"/>
                    </a:schemeClr>
                  </a:solidFill>
                </a:rPr>
                <a:t>Data Standards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3815763" y="5702162"/>
              <a:ext cx="777240" cy="676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2">
                      <a:lumMod val="10000"/>
                    </a:schemeClr>
                  </a:solidFill>
                </a:rPr>
                <a:t>Persistent Storage &amp; Archival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1787253" y="5702162"/>
              <a:ext cx="777240" cy="676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2">
                      <a:lumMod val="10000"/>
                    </a:schemeClr>
                  </a:solidFill>
                </a:rPr>
                <a:t>Open Access &amp; Reuse Culture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48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6" grpId="0" animBg="1"/>
      <p:bldP spid="83" grpId="0" animBg="1"/>
      <p:bldP spid="102" grpId="0" animBg="1"/>
      <p:bldP spid="1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563563"/>
          </a:xfrm>
        </p:spPr>
        <p:txBody>
          <a:bodyPr>
            <a:normAutofit/>
          </a:bodyPr>
          <a:lstStyle/>
          <a:p>
            <a:r>
              <a:rPr lang="en-GB" dirty="0"/>
              <a:t>The GBIO </a:t>
            </a:r>
            <a:r>
              <a:rPr lang="en-GB" dirty="0" smtClean="0"/>
              <a:t>Framework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8" name="Rectangle 67"/>
          <p:cNvSpPr/>
          <p:nvPr/>
        </p:nvSpPr>
        <p:spPr bwMode="auto">
          <a:xfrm>
            <a:off x="2045321" y="2143596"/>
            <a:ext cx="5815173" cy="40891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" rIns="9144" anchor="b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bg2">
                    <a:lumMod val="25000"/>
                  </a:schemeClr>
                </a:solidFill>
              </a:rPr>
              <a:t>Culture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759935" y="2746473"/>
            <a:ext cx="4385945" cy="10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rIns="9144" anchor="b" anchorCtr="0"/>
          <a:lstStyle/>
          <a:p>
            <a:pPr algn="ctr">
              <a:defRPr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Evidence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44293" y="2825049"/>
            <a:ext cx="4217229" cy="676685"/>
            <a:chOff x="2379404" y="3558356"/>
            <a:chExt cx="4217229" cy="868329"/>
          </a:xfrm>
        </p:grpSpPr>
        <p:sp>
          <p:nvSpPr>
            <p:cNvPr id="71" name="Rectangle 70"/>
            <p:cNvSpPr/>
            <p:nvPr/>
          </p:nvSpPr>
          <p:spPr bwMode="auto">
            <a:xfrm>
              <a:off x="5817818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Comprehensive Knowledge Access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958216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Aggregated Species Trait Data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2379404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Fitness-for-use &amp; Annotation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3239008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Taxonomic Framework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098612" y="3558356"/>
              <a:ext cx="778815" cy="868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1">
                      <a:lumMod val="50000"/>
                    </a:schemeClr>
                  </a:solidFill>
                </a:rPr>
                <a:t>Integrated Occurrence Data</a:t>
              </a:r>
              <a:endParaRPr lang="en-US" sz="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2759935" y="1464688"/>
            <a:ext cx="4385945" cy="103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rIns="9144" anchor="b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bg1">
                    <a:lumMod val="75000"/>
                  </a:schemeClr>
                </a:solidFill>
              </a:rPr>
              <a:t>Understanding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844293" y="1543264"/>
            <a:ext cx="4217229" cy="676685"/>
            <a:chOff x="2379404" y="2183212"/>
            <a:chExt cx="4217229" cy="868329"/>
          </a:xfrm>
          <a:solidFill>
            <a:schemeClr val="bg1">
              <a:lumMod val="95000"/>
            </a:schemeClr>
          </a:solidFill>
        </p:grpSpPr>
        <p:sp>
          <p:nvSpPr>
            <p:cNvPr id="78" name="Rectangle 77"/>
            <p:cNvSpPr/>
            <p:nvPr/>
          </p:nvSpPr>
          <p:spPr bwMode="auto">
            <a:xfrm>
              <a:off x="5817818" y="2183212"/>
              <a:ext cx="778815" cy="8683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Prioritising New Data Capture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4958216" y="2183212"/>
              <a:ext cx="778815" cy="8683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Visualization &amp; Dissemination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2379404" y="2183212"/>
              <a:ext cx="778815" cy="8683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Multiscale Spatial Modelling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3239008" y="2183212"/>
              <a:ext cx="778815" cy="8683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Trends &amp; Predictions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4098612" y="2183212"/>
              <a:ext cx="778815" cy="8683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Modelling Biological Systems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83" name="Rectangle 82"/>
          <p:cNvSpPr/>
          <p:nvPr/>
        </p:nvSpPr>
        <p:spPr bwMode="auto">
          <a:xfrm>
            <a:off x="2759935" y="4028259"/>
            <a:ext cx="4385945" cy="1030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rIns="9144" anchor="b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accent3">
                    <a:lumMod val="50000"/>
                  </a:schemeClr>
                </a:solidFill>
              </a:rPr>
              <a:t>Data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844293" y="4106835"/>
            <a:ext cx="4217229" cy="676685"/>
            <a:chOff x="2093898" y="4829725"/>
            <a:chExt cx="4217229" cy="676685"/>
          </a:xfrm>
        </p:grpSpPr>
        <p:sp>
          <p:nvSpPr>
            <p:cNvPr id="85" name="Rectangle 84"/>
            <p:cNvSpPr/>
            <p:nvPr/>
          </p:nvSpPr>
          <p:spPr bwMode="auto">
            <a:xfrm>
              <a:off x="5532312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Automated &amp; Remote-sensed Observations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4672710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Sequences &amp; Genomes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2093898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Published Materials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2953502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Collections &amp; Specimens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813106" y="4829725"/>
              <a:ext cx="778815" cy="6766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accent3">
                      <a:lumMod val="50000"/>
                    </a:schemeClr>
                  </a:solidFill>
                </a:rPr>
                <a:t>Field Surveys &amp; Observations</a:t>
              </a:r>
              <a:endParaRPr lang="en-US" sz="9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061521" y="1619618"/>
            <a:ext cx="84358" cy="2661759"/>
            <a:chOff x="6527710" y="1771139"/>
            <a:chExt cx="84358" cy="3168088"/>
          </a:xfrm>
        </p:grpSpPr>
        <p:cxnSp>
          <p:nvCxnSpPr>
            <p:cNvPr id="91" name="Elbow Connector 90"/>
            <p:cNvCxnSpPr>
              <a:stCxn id="78" idx="3"/>
              <a:endCxn id="83" idx="3"/>
            </p:cNvCxnSpPr>
            <p:nvPr/>
          </p:nvCxnSpPr>
          <p:spPr>
            <a:xfrm>
              <a:off x="6527710" y="1771139"/>
              <a:ext cx="84358" cy="3168088"/>
            </a:xfrm>
            <a:prstGeom prst="bentConnector3">
              <a:avLst>
                <a:gd name="adj1" fmla="val 370988"/>
              </a:avLst>
            </a:prstGeom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lbow Connector 91"/>
            <p:cNvCxnSpPr>
              <a:stCxn id="78" idx="3"/>
              <a:endCxn id="69" idx="3"/>
            </p:cNvCxnSpPr>
            <p:nvPr/>
          </p:nvCxnSpPr>
          <p:spPr>
            <a:xfrm>
              <a:off x="6527710" y="1771140"/>
              <a:ext cx="84358" cy="1642476"/>
            </a:xfrm>
            <a:prstGeom prst="bentConnector3">
              <a:avLst>
                <a:gd name="adj1" fmla="val 370988"/>
              </a:avLst>
            </a:prstGeom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Elbow Connector 92"/>
          <p:cNvCxnSpPr>
            <a:stCxn id="73" idx="1"/>
            <a:endCxn id="83" idx="1"/>
          </p:cNvCxnSpPr>
          <p:nvPr/>
        </p:nvCxnSpPr>
        <p:spPr>
          <a:xfrm rot="10800000" flipV="1">
            <a:off x="2759935" y="3163392"/>
            <a:ext cx="84358" cy="1379974"/>
          </a:xfrm>
          <a:prstGeom prst="bentConnector3">
            <a:avLst>
              <a:gd name="adj1" fmla="val 370988"/>
            </a:avLst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4003065" y="3762504"/>
            <a:ext cx="1899684" cy="251573"/>
            <a:chOff x="3199539" y="4711422"/>
            <a:chExt cx="1899684" cy="251573"/>
          </a:xfrm>
        </p:grpSpPr>
        <p:cxnSp>
          <p:nvCxnSpPr>
            <p:cNvPr id="95" name="Straight Arrow Connector 94"/>
            <p:cNvCxnSpPr/>
            <p:nvPr/>
          </p:nvCxnSpPr>
          <p:spPr>
            <a:xfrm flipV="1">
              <a:off x="4149381" y="4711422"/>
              <a:ext cx="0" cy="25157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5099223" y="4711422"/>
              <a:ext cx="0" cy="25157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3199539" y="4711422"/>
              <a:ext cx="0" cy="251573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4003065" y="2490142"/>
            <a:ext cx="1899684" cy="251573"/>
            <a:chOff x="3199539" y="4711422"/>
            <a:chExt cx="1899684" cy="251573"/>
          </a:xfrm>
        </p:grpSpPr>
        <p:cxnSp>
          <p:nvCxnSpPr>
            <p:cNvPr id="99" name="Straight Arrow Connector 98"/>
            <p:cNvCxnSpPr/>
            <p:nvPr/>
          </p:nvCxnSpPr>
          <p:spPr>
            <a:xfrm flipV="1">
              <a:off x="4149381" y="4711422"/>
              <a:ext cx="0" cy="251573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5099223" y="4711422"/>
              <a:ext cx="0" cy="251573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3199539" y="4711422"/>
              <a:ext cx="0" cy="251573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ctangle 101"/>
          <p:cNvSpPr/>
          <p:nvPr/>
        </p:nvSpPr>
        <p:spPr bwMode="auto">
          <a:xfrm>
            <a:off x="2778549" y="826719"/>
            <a:ext cx="4348717" cy="3934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" tIns="0" rIns="9144" bIns="0" anchor="ctr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bg1">
                    <a:lumMod val="75000"/>
                  </a:schemeClr>
                </a:solidFill>
              </a:rPr>
              <a:t>Assessments and Indicators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4003065" y="1217779"/>
            <a:ext cx="1899684" cy="251573"/>
            <a:chOff x="3199539" y="4711422"/>
            <a:chExt cx="1899684" cy="251573"/>
          </a:xfrm>
          <a:solidFill>
            <a:schemeClr val="bg1">
              <a:lumMod val="95000"/>
            </a:schemeClr>
          </a:solidFill>
        </p:grpSpPr>
        <p:cxnSp>
          <p:nvCxnSpPr>
            <p:cNvPr id="104" name="Straight Arrow Connector 103"/>
            <p:cNvCxnSpPr/>
            <p:nvPr/>
          </p:nvCxnSpPr>
          <p:spPr>
            <a:xfrm flipV="1">
              <a:off x="4149381" y="4711422"/>
              <a:ext cx="0" cy="251573"/>
            </a:xfrm>
            <a:prstGeom prst="straightConnector1">
              <a:avLst/>
            </a:prstGeom>
            <a:grpFill/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5099223" y="4711422"/>
              <a:ext cx="0" cy="251573"/>
            </a:xfrm>
            <a:prstGeom prst="straightConnector1">
              <a:avLst/>
            </a:prstGeom>
            <a:grpFill/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3199539" y="4711422"/>
              <a:ext cx="0" cy="251573"/>
            </a:xfrm>
            <a:prstGeom prst="straightConnector1">
              <a:avLst/>
            </a:prstGeom>
            <a:grpFill/>
            <a:ln w="19050">
              <a:solidFill>
                <a:schemeClr val="bg1">
                  <a:lumMod val="8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106"/>
          <p:cNvSpPr/>
          <p:nvPr/>
        </p:nvSpPr>
        <p:spPr bwMode="auto">
          <a:xfrm>
            <a:off x="1283504" y="1464688"/>
            <a:ext cx="550064" cy="4764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4" rIns="9144" bIns="0" anchor="ctr" anchorCtr="0"/>
          <a:lstStyle/>
          <a:p>
            <a:pPr algn="ctr">
              <a:defRPr/>
            </a:pPr>
            <a:r>
              <a:rPr lang="da-DK" sz="1400" b="1" dirty="0">
                <a:solidFill>
                  <a:schemeClr val="bg1">
                    <a:lumMod val="75000"/>
                  </a:schemeClr>
                </a:solidFill>
              </a:rPr>
              <a:t>Environmental, Climatic and Sociological Data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1839770" y="1870935"/>
            <a:ext cx="920165" cy="398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/>
          <p:cNvGrpSpPr/>
          <p:nvPr/>
        </p:nvGrpSpPr>
        <p:grpSpPr>
          <a:xfrm>
            <a:off x="2535777" y="5225848"/>
            <a:ext cx="4834260" cy="676656"/>
            <a:chOff x="1787253" y="5702162"/>
            <a:chExt cx="4834260" cy="676656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4830018" y="5702162"/>
              <a:ext cx="777240" cy="6766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Policy Incentives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5844273" y="5702162"/>
              <a:ext cx="777240" cy="676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2">
                      <a:lumMod val="10000"/>
                    </a:schemeClr>
                  </a:solidFill>
                </a:rPr>
                <a:t>Biodiversity Knowledge Network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2801508" y="5702162"/>
              <a:ext cx="777240" cy="6766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2">
                      <a:lumMod val="10000"/>
                    </a:schemeClr>
                  </a:solidFill>
                </a:rPr>
                <a:t>Data Standards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3815763" y="5702162"/>
              <a:ext cx="777240" cy="6766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Persistent Storage &amp; Archival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1787253" y="5702162"/>
              <a:ext cx="777240" cy="6766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" tIns="0" rIns="9144" bIns="0" anchor="ctr" anchorCtr="0"/>
            <a:lstStyle/>
            <a:p>
              <a:pPr algn="ctr">
                <a:defRPr/>
              </a:pPr>
              <a:r>
                <a:rPr lang="da-DK" sz="900" b="1" dirty="0">
                  <a:solidFill>
                    <a:schemeClr val="bg1">
                      <a:lumMod val="75000"/>
                    </a:schemeClr>
                  </a:solidFill>
                </a:rPr>
                <a:t>Open Access &amp; Reuse Culture</a:t>
              </a:r>
              <a:endParaRPr lang="en-US" sz="9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5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BIF-PPT_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>
          <a:solidFill>
            <a:schemeClr val="accent3">
              <a:lumMod val="50000"/>
            </a:schemeClr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GBIF-PPT_2015</Template>
  <TotalTime>28391</TotalTime>
  <Words>684</Words>
  <Application>Microsoft Office PowerPoint</Application>
  <PresentationFormat>On-screen Show (4:3)</PresentationFormat>
  <Paragraphs>258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Arial Narrow</vt:lpstr>
      <vt:lpstr>Calibri</vt:lpstr>
      <vt:lpstr>Wingdings</vt:lpstr>
      <vt:lpstr>GBIF-PPT_2015</vt:lpstr>
      <vt:lpstr>GBIC2 – Realising the vision </vt:lpstr>
      <vt:lpstr>PowerPoint Presentation</vt:lpstr>
      <vt:lpstr>PowerPoint Presentation</vt:lpstr>
      <vt:lpstr>First GBIC in 2012</vt:lpstr>
      <vt:lpstr>Questions from GBIC 2012  Developing a sensor network for all biodiversity</vt:lpstr>
      <vt:lpstr>GBIC 2012 Discussions</vt:lpstr>
      <vt:lpstr>Global Biodiversity Informatics Outlook</vt:lpstr>
      <vt:lpstr>The GBIO Framework</vt:lpstr>
      <vt:lpstr>The GBIO Framework</vt:lpstr>
      <vt:lpstr>GBIC2: Coordinating Joint Planning</vt:lpstr>
      <vt:lpstr>Investment priorities</vt:lpstr>
      <vt:lpstr>GBIC2: Coordinating JOINT Implementation</vt:lpstr>
      <vt:lpstr>How MUCH COORDINATION IS POSSIBLE?</vt:lpstr>
      <vt:lpstr>What happens after this week?</vt:lpstr>
      <vt:lpstr>Facilitated Plenary sessions</vt:lpstr>
      <vt:lpstr>Steering Committee</vt:lpstr>
      <vt:lpstr>Session Facilitators 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dhobern</dc:creator>
  <cp:lastModifiedBy>Donald Hobern</cp:lastModifiedBy>
  <cp:revision>325</cp:revision>
  <dcterms:created xsi:type="dcterms:W3CDTF">2015-10-01T11:20:02Z</dcterms:created>
  <dcterms:modified xsi:type="dcterms:W3CDTF">2018-11-07T14:51:08Z</dcterms:modified>
</cp:coreProperties>
</file>